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0"/>
  </p:notesMasterIdLst>
  <p:sldIdLst>
    <p:sldId id="414" r:id="rId2"/>
    <p:sldId id="368" r:id="rId3"/>
    <p:sldId id="355" r:id="rId4"/>
    <p:sldId id="389" r:id="rId5"/>
    <p:sldId id="372" r:id="rId6"/>
    <p:sldId id="373" r:id="rId7"/>
    <p:sldId id="370" r:id="rId8"/>
    <p:sldId id="371" r:id="rId9"/>
    <p:sldId id="374" r:id="rId10"/>
    <p:sldId id="293" r:id="rId11"/>
    <p:sldId id="294" r:id="rId12"/>
    <p:sldId id="377" r:id="rId13"/>
    <p:sldId id="375" r:id="rId14"/>
    <p:sldId id="391" r:id="rId15"/>
    <p:sldId id="379" r:id="rId16"/>
    <p:sldId id="392" r:id="rId17"/>
    <p:sldId id="384" r:id="rId18"/>
    <p:sldId id="385" r:id="rId19"/>
    <p:sldId id="413" r:id="rId20"/>
    <p:sldId id="415" r:id="rId21"/>
    <p:sldId id="416" r:id="rId22"/>
    <p:sldId id="393" r:id="rId23"/>
    <p:sldId id="395" r:id="rId24"/>
    <p:sldId id="396" r:id="rId25"/>
    <p:sldId id="397" r:id="rId26"/>
    <p:sldId id="408" r:id="rId27"/>
    <p:sldId id="409" r:id="rId28"/>
    <p:sldId id="410" r:id="rId29"/>
    <p:sldId id="411" r:id="rId30"/>
    <p:sldId id="383" r:id="rId31"/>
    <p:sldId id="417" r:id="rId32"/>
    <p:sldId id="401" r:id="rId33"/>
    <p:sldId id="403" r:id="rId34"/>
    <p:sldId id="406" r:id="rId35"/>
    <p:sldId id="407" r:id="rId36"/>
    <p:sldId id="418" r:id="rId37"/>
    <p:sldId id="419" r:id="rId38"/>
    <p:sldId id="420" r:id="rId39"/>
    <p:sldId id="421" r:id="rId40"/>
    <p:sldId id="422" r:id="rId41"/>
    <p:sldId id="405" r:id="rId42"/>
    <p:sldId id="423" r:id="rId43"/>
    <p:sldId id="424" r:id="rId44"/>
    <p:sldId id="425" r:id="rId45"/>
    <p:sldId id="426" r:id="rId46"/>
    <p:sldId id="427" r:id="rId47"/>
    <p:sldId id="304" r:id="rId48"/>
    <p:sldId id="428" r:id="rId49"/>
  </p:sldIdLst>
  <p:sldSz cx="6858000" cy="9906000" type="A4"/>
  <p:notesSz cx="6889750" cy="1002188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보통 스타일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052" autoAdjust="0"/>
    <p:restoredTop sz="94660"/>
  </p:normalViewPr>
  <p:slideViewPr>
    <p:cSldViewPr snapToGrid="0">
      <p:cViewPr varScale="1">
        <p:scale>
          <a:sx n="71" d="100"/>
          <a:sy n="71" d="100"/>
        </p:scale>
        <p:origin x="106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902075" y="0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5F931E-2C75-4DE1-91B2-A5ABA23B0417}" type="datetimeFigureOut">
              <a:rPr lang="ko-KR" altLang="en-US" smtClean="0"/>
              <a:t>2026-05-15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273300" y="1252538"/>
            <a:ext cx="2343150" cy="33829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8975" y="4822825"/>
            <a:ext cx="5511800" cy="3946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520238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902075" y="9520238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284B9A-33C5-4D9F-99F9-68B8116D10A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685751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284B9A-33C5-4D9F-99F9-68B8116D10A4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910300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56641D-43E4-EC11-E807-95D6F143A6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A45B703E-9BE6-E62E-9A34-E0391806280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878A436A-9C50-D45F-E427-9B31D758CD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61D44482-4D01-453D-8490-CC023A22C6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284B9A-33C5-4D9F-99F9-68B8116D10A4}" type="slidenum">
              <a:rPr lang="ko-KR" altLang="en-US" smtClean="0"/>
              <a:t>40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31658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284B9A-33C5-4D9F-99F9-68B8116D10A4}" type="slidenum">
              <a:rPr lang="ko-KR" altLang="en-US" smtClean="0"/>
              <a:t>42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910300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284B9A-33C5-4D9F-99F9-68B8116D10A4}" type="slidenum">
              <a:rPr lang="ko-KR" altLang="en-US" smtClean="0"/>
              <a:t>43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910300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284B9A-33C5-4D9F-99F9-68B8116D10A4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910300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284B9A-33C5-4D9F-99F9-68B8116D10A4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910300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3210EE-415C-4A9C-4782-BC4AA3E493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09CD27CB-892E-4B4E-9339-08DA42547FD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D0C34A16-0C39-D8D9-7F92-74D6058B1D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4CD0C23B-3BD5-80F6-3144-657B2931477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284B9A-33C5-4D9F-99F9-68B8116D10A4}" type="slidenum">
              <a:rPr lang="ko-KR" altLang="en-US" smtClean="0"/>
              <a:t>31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56461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284B9A-33C5-4D9F-99F9-68B8116D10A4}" type="slidenum">
              <a:rPr lang="ko-KR" altLang="en-US" smtClean="0"/>
              <a:t>35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375671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02B237-C6A7-3BDE-2B55-737607F7E2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0996ED70-C0CB-D955-CFE0-C03D1869278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2446C09D-0DFE-4F65-1062-A339D152FDB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1BF5157A-BF43-FC9E-2A56-52B56B89C3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284B9A-33C5-4D9F-99F9-68B8116D10A4}" type="slidenum">
              <a:rPr lang="ko-KR" altLang="en-US" smtClean="0"/>
              <a:t>36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386890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1F9659-8EE7-C143-4DF8-995A9611BF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08B0FB68-C7B5-C73C-E7CE-0D1F6AA0DA1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F2260E7E-A56F-47E4-43BC-59A53E9F95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6FE46D5D-ED08-CBFF-BFB8-D5D81BCD9D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284B9A-33C5-4D9F-99F9-68B8116D10A4}" type="slidenum">
              <a:rPr lang="ko-KR" altLang="en-US" smtClean="0"/>
              <a:t>37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300835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8E2CCC-2D08-B634-B449-93BFA4D8A1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D6FCFFAE-0075-EFB7-93A8-A7F01F09209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AC3153DE-72A1-3529-9DAA-8B5E3B8B65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2456AC9-215D-A0D4-E1FB-DDDF7541079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284B9A-33C5-4D9F-99F9-68B8116D10A4}" type="slidenum">
              <a:rPr lang="ko-KR" altLang="en-US" smtClean="0"/>
              <a:t>38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456891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122BC7-1843-F5B6-2788-D3A441E519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2F648DB7-44CB-400B-E468-FBDD2A209B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D4CECE01-86CF-BFEA-9902-775988FBD3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FD5D5D70-799B-A090-A684-433002162A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284B9A-33C5-4D9F-99F9-68B8116D10A4}" type="slidenum">
              <a:rPr lang="ko-KR" altLang="en-US" smtClean="0"/>
              <a:t>39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018317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5"/>
          </a:xfrm>
        </p:spPr>
        <p:txBody>
          <a:bodyPr anchor="b"/>
          <a:lstStyle>
            <a:lvl1pPr algn="ctr">
              <a:defRPr sz="3656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463"/>
            </a:lvl1pPr>
            <a:lvl2pPr marL="278613" indent="0" algn="ctr">
              <a:buNone/>
              <a:defRPr sz="1219"/>
            </a:lvl2pPr>
            <a:lvl3pPr marL="557227" indent="0" algn="ctr">
              <a:buNone/>
              <a:defRPr sz="1097"/>
            </a:lvl3pPr>
            <a:lvl4pPr marL="835840" indent="0" algn="ctr">
              <a:buNone/>
              <a:defRPr sz="975"/>
            </a:lvl4pPr>
            <a:lvl5pPr marL="1114453" indent="0" algn="ctr">
              <a:buNone/>
              <a:defRPr sz="975"/>
            </a:lvl5pPr>
            <a:lvl6pPr marL="1393066" indent="0" algn="ctr">
              <a:buNone/>
              <a:defRPr sz="975"/>
            </a:lvl6pPr>
            <a:lvl7pPr marL="1671680" indent="0" algn="ctr">
              <a:buNone/>
              <a:defRPr sz="975"/>
            </a:lvl7pPr>
            <a:lvl8pPr marL="1950293" indent="0" algn="ctr">
              <a:buNone/>
              <a:defRPr sz="975"/>
            </a:lvl8pPr>
            <a:lvl9pPr marL="2228906" indent="0" algn="ctr">
              <a:buNone/>
              <a:defRPr sz="975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31EF1-5C31-4752-B34D-513909E1B064}" type="datetime1">
              <a:rPr lang="ko-KR" altLang="en-US" smtClean="0"/>
              <a:t>2026-05-15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17F5C-E498-46DC-914F-6F75556D3BF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67756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D2468-FF28-4990-A63C-32F5A51B35A7}" type="datetime1">
              <a:rPr lang="ko-KR" altLang="en-US" smtClean="0"/>
              <a:t>2026-05-15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17F5C-E498-46DC-914F-6F75556D3BF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965899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BD24F-0404-4D7E-8AA6-A445660BAD8A}" type="datetime1">
              <a:rPr lang="ko-KR" altLang="en-US" smtClean="0"/>
              <a:t>2026-05-15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17F5C-E498-46DC-914F-6F75556D3BF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70122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CF7E3-9473-48DB-83F1-132F65336AB4}" type="datetime1">
              <a:rPr lang="ko-KR" altLang="en-US" smtClean="0"/>
              <a:t>2026-05-15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17F5C-E498-46DC-914F-6F75556D3BF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884089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9" y="2469624"/>
            <a:ext cx="5915025" cy="4120620"/>
          </a:xfrm>
        </p:spPr>
        <p:txBody>
          <a:bodyPr anchor="b"/>
          <a:lstStyle>
            <a:lvl1pPr>
              <a:defRPr sz="3656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9" y="6629228"/>
            <a:ext cx="5915025" cy="2166937"/>
          </a:xfrm>
        </p:spPr>
        <p:txBody>
          <a:bodyPr/>
          <a:lstStyle>
            <a:lvl1pPr marL="0" indent="0">
              <a:buNone/>
              <a:defRPr sz="1463">
                <a:solidFill>
                  <a:schemeClr val="tx1">
                    <a:tint val="82000"/>
                  </a:schemeClr>
                </a:solidFill>
              </a:defRPr>
            </a:lvl1pPr>
            <a:lvl2pPr marL="278613" indent="0">
              <a:buNone/>
              <a:defRPr sz="1219">
                <a:solidFill>
                  <a:schemeClr val="tx1">
                    <a:tint val="82000"/>
                  </a:schemeClr>
                </a:solidFill>
              </a:defRPr>
            </a:lvl2pPr>
            <a:lvl3pPr marL="557227" indent="0">
              <a:buNone/>
              <a:defRPr sz="1097">
                <a:solidFill>
                  <a:schemeClr val="tx1">
                    <a:tint val="82000"/>
                  </a:schemeClr>
                </a:solidFill>
              </a:defRPr>
            </a:lvl3pPr>
            <a:lvl4pPr marL="835840" indent="0">
              <a:buNone/>
              <a:defRPr sz="975">
                <a:solidFill>
                  <a:schemeClr val="tx1">
                    <a:tint val="82000"/>
                  </a:schemeClr>
                </a:solidFill>
              </a:defRPr>
            </a:lvl4pPr>
            <a:lvl5pPr marL="1114453" indent="0">
              <a:buNone/>
              <a:defRPr sz="975">
                <a:solidFill>
                  <a:schemeClr val="tx1">
                    <a:tint val="82000"/>
                  </a:schemeClr>
                </a:solidFill>
              </a:defRPr>
            </a:lvl5pPr>
            <a:lvl6pPr marL="1393066" indent="0">
              <a:buNone/>
              <a:defRPr sz="975">
                <a:solidFill>
                  <a:schemeClr val="tx1">
                    <a:tint val="82000"/>
                  </a:schemeClr>
                </a:solidFill>
              </a:defRPr>
            </a:lvl6pPr>
            <a:lvl7pPr marL="1671680" indent="0">
              <a:buNone/>
              <a:defRPr sz="975">
                <a:solidFill>
                  <a:schemeClr val="tx1">
                    <a:tint val="82000"/>
                  </a:schemeClr>
                </a:solidFill>
              </a:defRPr>
            </a:lvl7pPr>
            <a:lvl8pPr marL="1950293" indent="0">
              <a:buNone/>
              <a:defRPr sz="975">
                <a:solidFill>
                  <a:schemeClr val="tx1">
                    <a:tint val="82000"/>
                  </a:schemeClr>
                </a:solidFill>
              </a:defRPr>
            </a:lvl8pPr>
            <a:lvl9pPr marL="2228906" indent="0">
              <a:buNone/>
              <a:defRPr sz="975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E1234-53F3-43DF-AD37-DC2D4F025FA4}" type="datetime1">
              <a:rPr lang="ko-KR" altLang="en-US" smtClean="0"/>
              <a:t>2026-05-15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17F5C-E498-46DC-914F-6F75556D3BF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657105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814E8-7D12-4320-9B47-9D8A2C5B3E7F}" type="datetime1">
              <a:rPr lang="ko-KR" altLang="en-US" smtClean="0"/>
              <a:t>2026-05-15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17F5C-E498-46DC-914F-6F75556D3BF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136188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4" y="527405"/>
            <a:ext cx="5915025" cy="1914702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6"/>
            <a:ext cx="2901255" cy="1190095"/>
          </a:xfrm>
        </p:spPr>
        <p:txBody>
          <a:bodyPr anchor="b"/>
          <a:lstStyle>
            <a:lvl1pPr marL="0" indent="0">
              <a:buNone/>
              <a:defRPr sz="1463" b="1"/>
            </a:lvl1pPr>
            <a:lvl2pPr marL="278613" indent="0">
              <a:buNone/>
              <a:defRPr sz="1219" b="1"/>
            </a:lvl2pPr>
            <a:lvl3pPr marL="557227" indent="0">
              <a:buNone/>
              <a:defRPr sz="1097" b="1"/>
            </a:lvl3pPr>
            <a:lvl4pPr marL="835840" indent="0">
              <a:buNone/>
              <a:defRPr sz="975" b="1"/>
            </a:lvl4pPr>
            <a:lvl5pPr marL="1114453" indent="0">
              <a:buNone/>
              <a:defRPr sz="975" b="1"/>
            </a:lvl5pPr>
            <a:lvl6pPr marL="1393066" indent="0">
              <a:buNone/>
              <a:defRPr sz="975" b="1"/>
            </a:lvl6pPr>
            <a:lvl7pPr marL="1671680" indent="0">
              <a:buNone/>
              <a:defRPr sz="975" b="1"/>
            </a:lvl7pPr>
            <a:lvl8pPr marL="1950293" indent="0">
              <a:buNone/>
              <a:defRPr sz="975" b="1"/>
            </a:lvl8pPr>
            <a:lvl9pPr marL="2228906" indent="0">
              <a:buNone/>
              <a:defRPr sz="975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3"/>
            <a:ext cx="2901255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6" y="2428346"/>
            <a:ext cx="2915543" cy="1190095"/>
          </a:xfrm>
        </p:spPr>
        <p:txBody>
          <a:bodyPr anchor="b"/>
          <a:lstStyle>
            <a:lvl1pPr marL="0" indent="0">
              <a:buNone/>
              <a:defRPr sz="1463" b="1"/>
            </a:lvl1pPr>
            <a:lvl2pPr marL="278613" indent="0">
              <a:buNone/>
              <a:defRPr sz="1219" b="1"/>
            </a:lvl2pPr>
            <a:lvl3pPr marL="557227" indent="0">
              <a:buNone/>
              <a:defRPr sz="1097" b="1"/>
            </a:lvl3pPr>
            <a:lvl4pPr marL="835840" indent="0">
              <a:buNone/>
              <a:defRPr sz="975" b="1"/>
            </a:lvl4pPr>
            <a:lvl5pPr marL="1114453" indent="0">
              <a:buNone/>
              <a:defRPr sz="975" b="1"/>
            </a:lvl5pPr>
            <a:lvl6pPr marL="1393066" indent="0">
              <a:buNone/>
              <a:defRPr sz="975" b="1"/>
            </a:lvl6pPr>
            <a:lvl7pPr marL="1671680" indent="0">
              <a:buNone/>
              <a:defRPr sz="975" b="1"/>
            </a:lvl7pPr>
            <a:lvl8pPr marL="1950293" indent="0">
              <a:buNone/>
              <a:defRPr sz="975" b="1"/>
            </a:lvl8pPr>
            <a:lvl9pPr marL="2228906" indent="0">
              <a:buNone/>
              <a:defRPr sz="975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6" y="3618443"/>
            <a:ext cx="2915543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858C8-9B86-4A0A-BB8F-E19C930B7CF6}" type="datetime1">
              <a:rPr lang="ko-KR" altLang="en-US" smtClean="0"/>
              <a:t>2026-05-15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17F5C-E498-46DC-914F-6F75556D3BF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44141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20104-18E4-491E-B5BA-7DF285CE07DA}" type="datetime1">
              <a:rPr lang="ko-KR" altLang="en-US" smtClean="0"/>
              <a:t>2026-05-15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17F5C-E498-46DC-914F-6F75556D3BF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213975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2107B-C467-48E1-B54C-333FAD8D9F22}" type="datetime1">
              <a:rPr lang="ko-KR" altLang="en-US" smtClean="0"/>
              <a:t>2026-05-15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17F5C-E498-46DC-914F-6F75556D3BF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016420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195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6" y="1426283"/>
            <a:ext cx="3471863" cy="7039680"/>
          </a:xfrm>
        </p:spPr>
        <p:txBody>
          <a:bodyPr/>
          <a:lstStyle>
            <a:lvl1pPr>
              <a:defRPr sz="1950"/>
            </a:lvl1pPr>
            <a:lvl2pPr>
              <a:defRPr sz="1706"/>
            </a:lvl2pPr>
            <a:lvl3pPr>
              <a:defRPr sz="1463"/>
            </a:lvl3pPr>
            <a:lvl4pPr>
              <a:defRPr sz="1219"/>
            </a:lvl4pPr>
            <a:lvl5pPr>
              <a:defRPr sz="1219"/>
            </a:lvl5pPr>
            <a:lvl6pPr>
              <a:defRPr sz="1219"/>
            </a:lvl6pPr>
            <a:lvl7pPr>
              <a:defRPr sz="1219"/>
            </a:lvl7pPr>
            <a:lvl8pPr>
              <a:defRPr sz="1219"/>
            </a:lvl8pPr>
            <a:lvl9pPr>
              <a:defRPr sz="1219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1"/>
            <a:ext cx="2211884" cy="5505627"/>
          </a:xfrm>
        </p:spPr>
        <p:txBody>
          <a:bodyPr/>
          <a:lstStyle>
            <a:lvl1pPr marL="0" indent="0">
              <a:buNone/>
              <a:defRPr sz="975"/>
            </a:lvl1pPr>
            <a:lvl2pPr marL="278613" indent="0">
              <a:buNone/>
              <a:defRPr sz="853"/>
            </a:lvl2pPr>
            <a:lvl3pPr marL="557227" indent="0">
              <a:buNone/>
              <a:defRPr sz="731"/>
            </a:lvl3pPr>
            <a:lvl4pPr marL="835840" indent="0">
              <a:buNone/>
              <a:defRPr sz="609"/>
            </a:lvl4pPr>
            <a:lvl5pPr marL="1114453" indent="0">
              <a:buNone/>
              <a:defRPr sz="609"/>
            </a:lvl5pPr>
            <a:lvl6pPr marL="1393066" indent="0">
              <a:buNone/>
              <a:defRPr sz="609"/>
            </a:lvl6pPr>
            <a:lvl7pPr marL="1671680" indent="0">
              <a:buNone/>
              <a:defRPr sz="609"/>
            </a:lvl7pPr>
            <a:lvl8pPr marL="1950293" indent="0">
              <a:buNone/>
              <a:defRPr sz="609"/>
            </a:lvl8pPr>
            <a:lvl9pPr marL="2228906" indent="0">
              <a:buNone/>
              <a:defRPr sz="609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5BF9D-7AF6-48C3-BB5B-AA23C71799E3}" type="datetime1">
              <a:rPr lang="ko-KR" altLang="en-US" smtClean="0"/>
              <a:t>2026-05-15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17F5C-E498-46DC-914F-6F75556D3BF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601649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195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6" y="1426283"/>
            <a:ext cx="3471863" cy="7039680"/>
          </a:xfrm>
        </p:spPr>
        <p:txBody>
          <a:bodyPr anchor="t"/>
          <a:lstStyle>
            <a:lvl1pPr marL="0" indent="0">
              <a:buNone/>
              <a:defRPr sz="1950"/>
            </a:lvl1pPr>
            <a:lvl2pPr marL="278613" indent="0">
              <a:buNone/>
              <a:defRPr sz="1706"/>
            </a:lvl2pPr>
            <a:lvl3pPr marL="557227" indent="0">
              <a:buNone/>
              <a:defRPr sz="1463"/>
            </a:lvl3pPr>
            <a:lvl4pPr marL="835840" indent="0">
              <a:buNone/>
              <a:defRPr sz="1219"/>
            </a:lvl4pPr>
            <a:lvl5pPr marL="1114453" indent="0">
              <a:buNone/>
              <a:defRPr sz="1219"/>
            </a:lvl5pPr>
            <a:lvl6pPr marL="1393066" indent="0">
              <a:buNone/>
              <a:defRPr sz="1219"/>
            </a:lvl6pPr>
            <a:lvl7pPr marL="1671680" indent="0">
              <a:buNone/>
              <a:defRPr sz="1219"/>
            </a:lvl7pPr>
            <a:lvl8pPr marL="1950293" indent="0">
              <a:buNone/>
              <a:defRPr sz="1219"/>
            </a:lvl8pPr>
            <a:lvl9pPr marL="2228906" indent="0">
              <a:buNone/>
              <a:defRPr sz="1219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1"/>
            <a:ext cx="2211884" cy="5505627"/>
          </a:xfrm>
        </p:spPr>
        <p:txBody>
          <a:bodyPr/>
          <a:lstStyle>
            <a:lvl1pPr marL="0" indent="0">
              <a:buNone/>
              <a:defRPr sz="975"/>
            </a:lvl1pPr>
            <a:lvl2pPr marL="278613" indent="0">
              <a:buNone/>
              <a:defRPr sz="853"/>
            </a:lvl2pPr>
            <a:lvl3pPr marL="557227" indent="0">
              <a:buNone/>
              <a:defRPr sz="731"/>
            </a:lvl3pPr>
            <a:lvl4pPr marL="835840" indent="0">
              <a:buNone/>
              <a:defRPr sz="609"/>
            </a:lvl4pPr>
            <a:lvl5pPr marL="1114453" indent="0">
              <a:buNone/>
              <a:defRPr sz="609"/>
            </a:lvl5pPr>
            <a:lvl6pPr marL="1393066" indent="0">
              <a:buNone/>
              <a:defRPr sz="609"/>
            </a:lvl6pPr>
            <a:lvl7pPr marL="1671680" indent="0">
              <a:buNone/>
              <a:defRPr sz="609"/>
            </a:lvl7pPr>
            <a:lvl8pPr marL="1950293" indent="0">
              <a:buNone/>
              <a:defRPr sz="609"/>
            </a:lvl8pPr>
            <a:lvl9pPr marL="2228906" indent="0">
              <a:buNone/>
              <a:defRPr sz="609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AFBFE-500B-4B05-B068-37BB17E4148E}" type="datetime1">
              <a:rPr lang="ko-KR" altLang="en-US" smtClean="0"/>
              <a:t>2026-05-15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17F5C-E498-46DC-914F-6F75556D3BF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3046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91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91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8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31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E5A3701-8538-45F1-A702-B12D51BEC375}" type="datetime1">
              <a:rPr lang="ko-KR" altLang="en-US" smtClean="0"/>
              <a:t>2026-05-15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6" y="9181398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31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8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31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C917F5C-E498-46DC-914F-6F75556D3BF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52454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557227" rtl="0" eaLnBrk="1" latinLnBrk="1" hangingPunct="1">
        <a:lnSpc>
          <a:spcPct val="90000"/>
        </a:lnSpc>
        <a:spcBef>
          <a:spcPct val="0"/>
        </a:spcBef>
        <a:buNone/>
        <a:defRPr sz="268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9306" indent="-139306" algn="l" defTabSz="557227" rtl="0" eaLnBrk="1" latinLnBrk="1" hangingPunct="1">
        <a:lnSpc>
          <a:spcPct val="90000"/>
        </a:lnSpc>
        <a:spcBef>
          <a:spcPts val="609"/>
        </a:spcBef>
        <a:buFont typeface="Arial" panose="020B0604020202020204" pitchFamily="34" charset="0"/>
        <a:buChar char="•"/>
        <a:defRPr sz="1706" kern="1200">
          <a:solidFill>
            <a:schemeClr val="tx1"/>
          </a:solidFill>
          <a:latin typeface="+mn-lt"/>
          <a:ea typeface="+mn-ea"/>
          <a:cs typeface="+mn-cs"/>
        </a:defRPr>
      </a:lvl1pPr>
      <a:lvl2pPr marL="417919" indent="-139306" algn="l" defTabSz="557227" rtl="0" eaLnBrk="1" latinLnBrk="1" hangingPunct="1">
        <a:lnSpc>
          <a:spcPct val="90000"/>
        </a:lnSpc>
        <a:spcBef>
          <a:spcPts val="305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2pPr>
      <a:lvl3pPr marL="696534" indent="-139306" algn="l" defTabSz="557227" rtl="0" eaLnBrk="1" latinLnBrk="1" hangingPunct="1">
        <a:lnSpc>
          <a:spcPct val="90000"/>
        </a:lnSpc>
        <a:spcBef>
          <a:spcPts val="305"/>
        </a:spcBef>
        <a:buFont typeface="Arial" panose="020B0604020202020204" pitchFamily="34" charset="0"/>
        <a:buChar char="•"/>
        <a:defRPr sz="1219" kern="1200">
          <a:solidFill>
            <a:schemeClr val="tx1"/>
          </a:solidFill>
          <a:latin typeface="+mn-lt"/>
          <a:ea typeface="+mn-ea"/>
          <a:cs typeface="+mn-cs"/>
        </a:defRPr>
      </a:lvl3pPr>
      <a:lvl4pPr marL="975146" indent="-139306" algn="l" defTabSz="557227" rtl="0" eaLnBrk="1" latinLnBrk="1" hangingPunct="1">
        <a:lnSpc>
          <a:spcPct val="90000"/>
        </a:lnSpc>
        <a:spcBef>
          <a:spcPts val="305"/>
        </a:spcBef>
        <a:buFont typeface="Arial" panose="020B0604020202020204" pitchFamily="34" charset="0"/>
        <a:buChar char="•"/>
        <a:defRPr sz="1097" kern="1200">
          <a:solidFill>
            <a:schemeClr val="tx1"/>
          </a:solidFill>
          <a:latin typeface="+mn-lt"/>
          <a:ea typeface="+mn-ea"/>
          <a:cs typeface="+mn-cs"/>
        </a:defRPr>
      </a:lvl4pPr>
      <a:lvl5pPr marL="1253759" indent="-139306" algn="l" defTabSz="557227" rtl="0" eaLnBrk="1" latinLnBrk="1" hangingPunct="1">
        <a:lnSpc>
          <a:spcPct val="90000"/>
        </a:lnSpc>
        <a:spcBef>
          <a:spcPts val="305"/>
        </a:spcBef>
        <a:buFont typeface="Arial" panose="020B0604020202020204" pitchFamily="34" charset="0"/>
        <a:buChar char="•"/>
        <a:defRPr sz="1097" kern="1200">
          <a:solidFill>
            <a:schemeClr val="tx1"/>
          </a:solidFill>
          <a:latin typeface="+mn-lt"/>
          <a:ea typeface="+mn-ea"/>
          <a:cs typeface="+mn-cs"/>
        </a:defRPr>
      </a:lvl5pPr>
      <a:lvl6pPr marL="1532373" indent="-139306" algn="l" defTabSz="557227" rtl="0" eaLnBrk="1" latinLnBrk="1" hangingPunct="1">
        <a:lnSpc>
          <a:spcPct val="90000"/>
        </a:lnSpc>
        <a:spcBef>
          <a:spcPts val="305"/>
        </a:spcBef>
        <a:buFont typeface="Arial" panose="020B0604020202020204" pitchFamily="34" charset="0"/>
        <a:buChar char="•"/>
        <a:defRPr sz="1097" kern="1200">
          <a:solidFill>
            <a:schemeClr val="tx1"/>
          </a:solidFill>
          <a:latin typeface="+mn-lt"/>
          <a:ea typeface="+mn-ea"/>
          <a:cs typeface="+mn-cs"/>
        </a:defRPr>
      </a:lvl6pPr>
      <a:lvl7pPr marL="1810986" indent="-139306" algn="l" defTabSz="557227" rtl="0" eaLnBrk="1" latinLnBrk="1" hangingPunct="1">
        <a:lnSpc>
          <a:spcPct val="90000"/>
        </a:lnSpc>
        <a:spcBef>
          <a:spcPts val="305"/>
        </a:spcBef>
        <a:buFont typeface="Arial" panose="020B0604020202020204" pitchFamily="34" charset="0"/>
        <a:buChar char="•"/>
        <a:defRPr sz="1097" kern="1200">
          <a:solidFill>
            <a:schemeClr val="tx1"/>
          </a:solidFill>
          <a:latin typeface="+mn-lt"/>
          <a:ea typeface="+mn-ea"/>
          <a:cs typeface="+mn-cs"/>
        </a:defRPr>
      </a:lvl7pPr>
      <a:lvl8pPr marL="2089599" indent="-139306" algn="l" defTabSz="557227" rtl="0" eaLnBrk="1" latinLnBrk="1" hangingPunct="1">
        <a:lnSpc>
          <a:spcPct val="90000"/>
        </a:lnSpc>
        <a:spcBef>
          <a:spcPts val="305"/>
        </a:spcBef>
        <a:buFont typeface="Arial" panose="020B0604020202020204" pitchFamily="34" charset="0"/>
        <a:buChar char="•"/>
        <a:defRPr sz="1097" kern="1200">
          <a:solidFill>
            <a:schemeClr val="tx1"/>
          </a:solidFill>
          <a:latin typeface="+mn-lt"/>
          <a:ea typeface="+mn-ea"/>
          <a:cs typeface="+mn-cs"/>
        </a:defRPr>
      </a:lvl8pPr>
      <a:lvl9pPr marL="2368212" indent="-139306" algn="l" defTabSz="557227" rtl="0" eaLnBrk="1" latinLnBrk="1" hangingPunct="1">
        <a:lnSpc>
          <a:spcPct val="90000"/>
        </a:lnSpc>
        <a:spcBef>
          <a:spcPts val="305"/>
        </a:spcBef>
        <a:buFont typeface="Arial" panose="020B0604020202020204" pitchFamily="34" charset="0"/>
        <a:buChar char="•"/>
        <a:defRPr sz="109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57227" rtl="0" eaLnBrk="1" latinLnBrk="1" hangingPunct="1">
        <a:defRPr sz="1097" kern="1200">
          <a:solidFill>
            <a:schemeClr val="tx1"/>
          </a:solidFill>
          <a:latin typeface="+mn-lt"/>
          <a:ea typeface="+mn-ea"/>
          <a:cs typeface="+mn-cs"/>
        </a:defRPr>
      </a:lvl1pPr>
      <a:lvl2pPr marL="278613" algn="l" defTabSz="557227" rtl="0" eaLnBrk="1" latinLnBrk="1" hangingPunct="1">
        <a:defRPr sz="1097" kern="1200">
          <a:solidFill>
            <a:schemeClr val="tx1"/>
          </a:solidFill>
          <a:latin typeface="+mn-lt"/>
          <a:ea typeface="+mn-ea"/>
          <a:cs typeface="+mn-cs"/>
        </a:defRPr>
      </a:lvl2pPr>
      <a:lvl3pPr marL="557227" algn="l" defTabSz="557227" rtl="0" eaLnBrk="1" latinLnBrk="1" hangingPunct="1">
        <a:defRPr sz="1097" kern="1200">
          <a:solidFill>
            <a:schemeClr val="tx1"/>
          </a:solidFill>
          <a:latin typeface="+mn-lt"/>
          <a:ea typeface="+mn-ea"/>
          <a:cs typeface="+mn-cs"/>
        </a:defRPr>
      </a:lvl3pPr>
      <a:lvl4pPr marL="835840" algn="l" defTabSz="557227" rtl="0" eaLnBrk="1" latinLnBrk="1" hangingPunct="1">
        <a:defRPr sz="1097" kern="1200">
          <a:solidFill>
            <a:schemeClr val="tx1"/>
          </a:solidFill>
          <a:latin typeface="+mn-lt"/>
          <a:ea typeface="+mn-ea"/>
          <a:cs typeface="+mn-cs"/>
        </a:defRPr>
      </a:lvl4pPr>
      <a:lvl5pPr marL="1114453" algn="l" defTabSz="557227" rtl="0" eaLnBrk="1" latinLnBrk="1" hangingPunct="1">
        <a:defRPr sz="1097" kern="1200">
          <a:solidFill>
            <a:schemeClr val="tx1"/>
          </a:solidFill>
          <a:latin typeface="+mn-lt"/>
          <a:ea typeface="+mn-ea"/>
          <a:cs typeface="+mn-cs"/>
        </a:defRPr>
      </a:lvl5pPr>
      <a:lvl6pPr marL="1393066" algn="l" defTabSz="557227" rtl="0" eaLnBrk="1" latinLnBrk="1" hangingPunct="1">
        <a:defRPr sz="1097" kern="1200">
          <a:solidFill>
            <a:schemeClr val="tx1"/>
          </a:solidFill>
          <a:latin typeface="+mn-lt"/>
          <a:ea typeface="+mn-ea"/>
          <a:cs typeface="+mn-cs"/>
        </a:defRPr>
      </a:lvl6pPr>
      <a:lvl7pPr marL="1671680" algn="l" defTabSz="557227" rtl="0" eaLnBrk="1" latinLnBrk="1" hangingPunct="1">
        <a:defRPr sz="1097" kern="1200">
          <a:solidFill>
            <a:schemeClr val="tx1"/>
          </a:solidFill>
          <a:latin typeface="+mn-lt"/>
          <a:ea typeface="+mn-ea"/>
          <a:cs typeface="+mn-cs"/>
        </a:defRPr>
      </a:lvl7pPr>
      <a:lvl8pPr marL="1950293" algn="l" defTabSz="557227" rtl="0" eaLnBrk="1" latinLnBrk="1" hangingPunct="1">
        <a:defRPr sz="1097" kern="1200">
          <a:solidFill>
            <a:schemeClr val="tx1"/>
          </a:solidFill>
          <a:latin typeface="+mn-lt"/>
          <a:ea typeface="+mn-ea"/>
          <a:cs typeface="+mn-cs"/>
        </a:defRPr>
      </a:lvl8pPr>
      <a:lvl9pPr marL="2228906" algn="l" defTabSz="557227" rtl="0" eaLnBrk="1" latinLnBrk="1" hangingPunct="1">
        <a:defRPr sz="109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0AD6C8FA-DF73-9533-BBE5-6C0EE71437AD}"/>
              </a:ext>
            </a:extLst>
          </p:cNvPr>
          <p:cNvSpPr/>
          <p:nvPr/>
        </p:nvSpPr>
        <p:spPr>
          <a:xfrm>
            <a:off x="115911" y="746974"/>
            <a:ext cx="6619740" cy="889930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571500" indent="-571500">
              <a:lnSpc>
                <a:spcPct val="130000"/>
              </a:lnSpc>
              <a:buFont typeface="+mj-lt"/>
              <a:buAutoNum type="romanUcPeriod"/>
            </a:pPr>
            <a:r>
              <a:rPr lang="ko-KR" altLang="en-US" sz="4000" dirty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파이썬</a:t>
            </a:r>
            <a:endParaRPr lang="en-US" altLang="ko-KR" sz="4000" dirty="0">
              <a:solidFill>
                <a:schemeClr val="tx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1371600" lvl="2" indent="-457200">
              <a:lnSpc>
                <a:spcPct val="130000"/>
              </a:lnSpc>
              <a:buFont typeface="+mj-lt"/>
              <a:buAutoNum type="arabicPeriod"/>
            </a:pPr>
            <a:r>
              <a:rPr lang="ko-KR" altLang="en-US" sz="2000" dirty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제어구조</a:t>
            </a:r>
            <a:endParaRPr lang="en-US" altLang="ko-KR" sz="2000" dirty="0">
              <a:solidFill>
                <a:schemeClr val="tx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1371600" lvl="2" indent="-457200">
              <a:lnSpc>
                <a:spcPct val="130000"/>
              </a:lnSpc>
              <a:buFont typeface="+mj-lt"/>
              <a:buAutoNum type="arabicPeriod" startAt="2"/>
            </a:pPr>
            <a:r>
              <a:rPr lang="ko-KR" altLang="en-US" sz="2000" dirty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알고리즘</a:t>
            </a:r>
            <a:endParaRPr lang="en-US" altLang="ko-KR" sz="2000" dirty="0">
              <a:solidFill>
                <a:schemeClr val="tx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1371600" lvl="2" indent="-457200">
              <a:lnSpc>
                <a:spcPct val="130000"/>
              </a:lnSpc>
              <a:buFont typeface="+mj-lt"/>
              <a:buAutoNum type="arabicPeriod" startAt="2"/>
            </a:pPr>
            <a:r>
              <a:rPr lang="ko-KR" altLang="en-US" sz="2000" dirty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객체지향</a:t>
            </a:r>
            <a:endParaRPr lang="en-US" altLang="ko-KR" sz="2000" dirty="0">
              <a:solidFill>
                <a:schemeClr val="tx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1371600" lvl="2" indent="-457200">
              <a:lnSpc>
                <a:spcPct val="130000"/>
              </a:lnSpc>
              <a:buFont typeface="+mj-lt"/>
              <a:buAutoNum type="arabicPeriod" startAt="2"/>
            </a:pPr>
            <a:endParaRPr lang="en-US" altLang="ko-KR" sz="2000" dirty="0">
              <a:solidFill>
                <a:schemeClr val="tx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571500" indent="-571500">
              <a:lnSpc>
                <a:spcPct val="130000"/>
              </a:lnSpc>
              <a:buFont typeface="+mj-lt"/>
              <a:buAutoNum type="romanUcPeriod" startAt="2"/>
            </a:pPr>
            <a:r>
              <a:rPr lang="ko-KR" altLang="en-US" sz="4000" dirty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데이터 분석</a:t>
            </a:r>
            <a:endParaRPr lang="en-US" altLang="ko-KR" sz="4000" dirty="0">
              <a:solidFill>
                <a:schemeClr val="tx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1371600" lvl="2" indent="-457200">
              <a:lnSpc>
                <a:spcPct val="130000"/>
              </a:lnSpc>
              <a:buFont typeface="+mj-lt"/>
              <a:buAutoNum type="arabicPeriod"/>
            </a:pPr>
            <a:r>
              <a:rPr lang="ko-KR" altLang="en-US" sz="2000" dirty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데이터 분석 과정</a:t>
            </a:r>
          </a:p>
          <a:p>
            <a:pPr marL="1371600" lvl="2" indent="-457200">
              <a:lnSpc>
                <a:spcPct val="130000"/>
              </a:lnSpc>
              <a:buFont typeface="+mj-lt"/>
              <a:buAutoNum type="arabicPeriod"/>
            </a:pPr>
            <a:r>
              <a:rPr lang="ko-KR" altLang="en-US" sz="2000" dirty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데이터 </a:t>
            </a:r>
            <a:r>
              <a:rPr lang="ko-KR" altLang="en-US" sz="2000" dirty="0" err="1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전처리</a:t>
            </a:r>
            <a:endParaRPr lang="ko-KR" altLang="en-US" sz="2000" dirty="0">
              <a:solidFill>
                <a:schemeClr val="tx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1371600" lvl="2" indent="-457200">
              <a:lnSpc>
                <a:spcPct val="130000"/>
              </a:lnSpc>
              <a:buFont typeface="+mj-lt"/>
              <a:buAutoNum type="arabicPeriod"/>
            </a:pPr>
            <a:r>
              <a:rPr lang="ko-KR" altLang="en-US" sz="2000" dirty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데이터 시각화</a:t>
            </a:r>
          </a:p>
          <a:p>
            <a:pPr marL="1371600" lvl="2" indent="-457200">
              <a:lnSpc>
                <a:spcPct val="130000"/>
              </a:lnSpc>
              <a:buFont typeface="+mj-lt"/>
              <a:buAutoNum type="arabicPeriod"/>
            </a:pPr>
            <a:r>
              <a:rPr lang="ko-KR" altLang="en-US" sz="2000" dirty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기초 통계 분석</a:t>
            </a:r>
            <a:endParaRPr lang="en-US" altLang="ko-KR" sz="2000" dirty="0">
              <a:solidFill>
                <a:schemeClr val="tx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1371600" lvl="2" indent="-457200">
              <a:lnSpc>
                <a:spcPct val="130000"/>
              </a:lnSpc>
              <a:buFont typeface="+mj-lt"/>
              <a:buAutoNum type="arabicPeriod"/>
            </a:pPr>
            <a:endParaRPr lang="en-US" altLang="ko-KR" sz="2000" dirty="0">
              <a:solidFill>
                <a:schemeClr val="tx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571500" marR="0" lvl="0" indent="-571500" algn="l" defTabSz="4572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romanUcPeriod" startAt="2"/>
              <a:tabLst/>
              <a:defRPr/>
            </a:pPr>
            <a:r>
              <a:rPr kumimoji="0" lang="ko-KR" altLang="en-US" sz="4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헤드라인M" panose="02030600000101010101" pitchFamily="18" charset="-127"/>
                <a:ea typeface="HY헤드라인M" panose="02030600000101010101" pitchFamily="18" charset="-127"/>
                <a:cs typeface="+mn-cs"/>
              </a:rPr>
              <a:t> </a:t>
            </a:r>
            <a:r>
              <a:rPr kumimoji="0" lang="ko-KR" alt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헤드라인M" panose="02030600000101010101" pitchFamily="18" charset="-127"/>
                <a:ea typeface="HY헤드라인M" panose="02030600000101010101" pitchFamily="18" charset="-127"/>
                <a:cs typeface="+mn-cs"/>
              </a:rPr>
              <a:t>머신러닝</a:t>
            </a:r>
            <a:endParaRPr kumimoji="0" lang="en-US" altLang="ko-KR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HY헤드라인M" panose="02030600000101010101" pitchFamily="18" charset="-127"/>
              <a:ea typeface="HY헤드라인M" panose="02030600000101010101" pitchFamily="18" charset="-127"/>
              <a:cs typeface="+mn-cs"/>
            </a:endParaRPr>
          </a:p>
          <a:p>
            <a:pPr marL="1371600" lvl="2" indent="-457200">
              <a:lnSpc>
                <a:spcPct val="130000"/>
              </a:lnSpc>
              <a:buFont typeface="+mj-lt"/>
              <a:buAutoNum type="arabicPeriod"/>
            </a:pPr>
            <a:r>
              <a:rPr lang="ko-KR" altLang="en-US" sz="2000" dirty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인공지능</a:t>
            </a:r>
            <a:endParaRPr lang="en-US" altLang="ko-KR" sz="2000" dirty="0">
              <a:solidFill>
                <a:schemeClr val="tx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1371600" lvl="2" indent="-457200">
              <a:lnSpc>
                <a:spcPct val="130000"/>
              </a:lnSpc>
              <a:buFont typeface="+mj-lt"/>
              <a:buAutoNum type="arabicPeriod"/>
            </a:pPr>
            <a:r>
              <a:rPr lang="ko-KR" altLang="en-US" sz="2000" dirty="0" err="1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머신러닝</a:t>
            </a:r>
            <a:r>
              <a:rPr lang="ko-KR" altLang="en-US" sz="2000" dirty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알고리즘</a:t>
            </a:r>
            <a:endParaRPr lang="en-US" altLang="ko-KR" sz="2000" dirty="0">
              <a:solidFill>
                <a:schemeClr val="tx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1371600" lvl="2" indent="-457200">
              <a:lnSpc>
                <a:spcPct val="130000"/>
              </a:lnSpc>
              <a:buFont typeface="+mj-lt"/>
              <a:buAutoNum type="arabicPeriod"/>
            </a:pPr>
            <a:endParaRPr lang="en-US" altLang="ko-KR" sz="2000" dirty="0">
              <a:solidFill>
                <a:schemeClr val="tx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lvl="2">
              <a:lnSpc>
                <a:spcPct val="130000"/>
              </a:lnSpc>
            </a:pPr>
            <a:endParaRPr lang="en-US" altLang="ko-KR" sz="2000" dirty="0">
              <a:solidFill>
                <a:schemeClr val="tx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1371600" lvl="2" indent="-457200">
              <a:lnSpc>
                <a:spcPct val="130000"/>
              </a:lnSpc>
              <a:buFont typeface="+mj-lt"/>
              <a:buAutoNum type="arabicPeriod"/>
            </a:pPr>
            <a:endParaRPr lang="en-US" altLang="ko-KR" sz="2000" dirty="0">
              <a:solidFill>
                <a:schemeClr val="tx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R="0" lvl="0" algn="l" defTabSz="4572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altLang="ko-KR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HY헤드라인M" panose="02030600000101010101" pitchFamily="18" charset="-127"/>
              <a:ea typeface="HY헤드라인M" panose="02030600000101010101" pitchFamily="18" charset="-127"/>
              <a:cs typeface="+mn-cs"/>
            </a:endParaRPr>
          </a:p>
          <a:p>
            <a:pPr>
              <a:lnSpc>
                <a:spcPct val="130000"/>
              </a:lnSpc>
            </a:pPr>
            <a:endParaRPr lang="en-US" altLang="ko-KR" sz="2000" dirty="0">
              <a:solidFill>
                <a:schemeClr val="tx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3" name="슬라이드 번호 개체 틀 2">
            <a:extLst>
              <a:ext uri="{FF2B5EF4-FFF2-40B4-BE49-F238E27FC236}">
                <a16:creationId xmlns:a16="http://schemas.microsoft.com/office/drawing/2014/main" id="{F44639AC-8AB5-D09D-143D-EB99C836BA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17F5C-E498-46DC-914F-6F75556D3BF8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288345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EA2012-5B3A-1E51-BEF5-6C96FF8D2C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E099E72-6A73-84C1-F392-B74B1CCA4E55}"/>
              </a:ext>
            </a:extLst>
          </p:cNvPr>
          <p:cNvSpPr txBox="1"/>
          <p:nvPr/>
        </p:nvSpPr>
        <p:spPr>
          <a:xfrm>
            <a:off x="189000" y="360000"/>
            <a:ext cx="6480000" cy="70860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1600" dirty="0"/>
              <a:t>random</a:t>
            </a:r>
          </a:p>
          <a:p>
            <a:pPr>
              <a:lnSpc>
                <a:spcPct val="120000"/>
              </a:lnSpc>
            </a:pPr>
            <a:r>
              <a:rPr lang="ko-KR" altLang="en-US" sz="1200" dirty="0"/>
              <a:t>수</a:t>
            </a:r>
            <a:r>
              <a:rPr lang="en-US" altLang="ko-KR" sz="1200" dirty="0"/>
              <a:t>(</a:t>
            </a:r>
            <a:r>
              <a:rPr lang="ko-KR" altLang="en-US" sz="1200" dirty="0"/>
              <a:t>무작위 값</a:t>
            </a:r>
            <a:r>
              <a:rPr lang="en-US" altLang="ko-KR" sz="1200" dirty="0"/>
              <a:t>)</a:t>
            </a:r>
            <a:r>
              <a:rPr lang="ko-KR" altLang="en-US" sz="1200" dirty="0"/>
              <a:t>를 생성할 때 사용</a:t>
            </a:r>
            <a:endParaRPr lang="en-US" altLang="ko-KR" sz="1200" dirty="0"/>
          </a:p>
          <a:p>
            <a:pPr>
              <a:lnSpc>
                <a:spcPct val="120000"/>
              </a:lnSpc>
            </a:pPr>
            <a:r>
              <a:rPr lang="en-US" altLang="ko-KR" sz="1200" dirty="0"/>
              <a:t>random </a:t>
            </a:r>
            <a:r>
              <a:rPr lang="ko-KR" altLang="en-US" sz="1200" dirty="0"/>
              <a:t>모듈은 </a:t>
            </a:r>
            <a:r>
              <a:rPr lang="ko-KR" altLang="en-US" sz="1200" dirty="0" err="1"/>
              <a:t>의사난수</a:t>
            </a:r>
            <a:r>
              <a:rPr lang="en-US" altLang="ko-KR" sz="1200" dirty="0"/>
              <a:t>(pseudo-random number)</a:t>
            </a:r>
            <a:r>
              <a:rPr lang="ko-KR" altLang="en-US" sz="1200" dirty="0"/>
              <a:t>를 생성</a:t>
            </a:r>
            <a:r>
              <a:rPr lang="en-US" altLang="ko-KR" sz="1200" dirty="0"/>
              <a:t>.</a:t>
            </a:r>
          </a:p>
          <a:p>
            <a:pPr>
              <a:lnSpc>
                <a:spcPct val="120000"/>
              </a:lnSpc>
            </a:pPr>
            <a:endParaRPr lang="en-US" altLang="ko-KR" sz="1200" dirty="0"/>
          </a:p>
          <a:p>
            <a:pPr marL="228600" indent="-228600">
              <a:lnSpc>
                <a:spcPct val="120000"/>
              </a:lnSpc>
              <a:buFont typeface="+mj-ea"/>
              <a:buAutoNum type="circleNumDbPlain"/>
            </a:pPr>
            <a:r>
              <a:rPr lang="en-US" altLang="ko-KR" sz="1200" dirty="0" err="1"/>
              <a:t>random.random</a:t>
            </a:r>
            <a:r>
              <a:rPr lang="en-US" altLang="ko-KR" sz="1200" dirty="0"/>
              <a:t>() : 0 </a:t>
            </a:r>
            <a:r>
              <a:rPr lang="ko-KR" altLang="en-US" sz="1200" dirty="0"/>
              <a:t>이상 </a:t>
            </a:r>
            <a:r>
              <a:rPr lang="en-US" altLang="ko-KR" sz="1200" dirty="0"/>
              <a:t>1 </a:t>
            </a:r>
            <a:r>
              <a:rPr lang="ko-KR" altLang="en-US" sz="1200" dirty="0"/>
              <a:t>미만의 실수</a:t>
            </a:r>
            <a:r>
              <a:rPr lang="en-US" altLang="ko-KR" sz="1200" dirty="0"/>
              <a:t>(float) </a:t>
            </a:r>
            <a:r>
              <a:rPr lang="ko-KR" altLang="en-US" sz="1200" dirty="0"/>
              <a:t>반환</a:t>
            </a:r>
            <a:endParaRPr lang="en-US" altLang="ko-KR" sz="1200" dirty="0"/>
          </a:p>
          <a:p>
            <a:pPr marL="228600" indent="-228600">
              <a:lnSpc>
                <a:spcPct val="120000"/>
              </a:lnSpc>
              <a:buFont typeface="+mj-ea"/>
              <a:buAutoNum type="circleNumDbPlain" startAt="2"/>
            </a:pPr>
            <a:r>
              <a:rPr lang="en-US" altLang="ko-KR" sz="1200" dirty="0" err="1"/>
              <a:t>random.randint</a:t>
            </a:r>
            <a:r>
              <a:rPr lang="en-US" altLang="ko-KR" sz="1200" dirty="0"/>
              <a:t>(a, b) : a</a:t>
            </a:r>
            <a:r>
              <a:rPr lang="ko-KR" altLang="en-US" sz="1200" dirty="0"/>
              <a:t>부터 </a:t>
            </a:r>
            <a:r>
              <a:rPr lang="en-US" altLang="ko-KR" sz="1200" dirty="0"/>
              <a:t>b</a:t>
            </a:r>
            <a:r>
              <a:rPr lang="ko-KR" altLang="en-US" sz="1200" dirty="0"/>
              <a:t>까지 정수 </a:t>
            </a:r>
            <a:r>
              <a:rPr lang="en-US" altLang="ko-KR" sz="1200" dirty="0"/>
              <a:t>(</a:t>
            </a:r>
            <a:r>
              <a:rPr lang="ko-KR" altLang="en-US" sz="1200" dirty="0"/>
              <a:t>경계포함</a:t>
            </a:r>
            <a:r>
              <a:rPr lang="en-US" altLang="ko-KR" sz="1200" dirty="0"/>
              <a:t>)</a:t>
            </a:r>
          </a:p>
          <a:p>
            <a:pPr marL="228600" indent="-228600">
              <a:lnSpc>
                <a:spcPct val="120000"/>
              </a:lnSpc>
              <a:buFont typeface="+mj-ea"/>
              <a:buAutoNum type="circleNumDbPlain" startAt="3"/>
            </a:pPr>
            <a:r>
              <a:rPr lang="en-US" altLang="ko-KR" sz="1200" dirty="0" err="1"/>
              <a:t>random.uniform</a:t>
            </a:r>
            <a:r>
              <a:rPr lang="en-US" altLang="ko-KR" sz="1200" dirty="0"/>
              <a:t>(a, b) : a</a:t>
            </a:r>
            <a:r>
              <a:rPr lang="ko-KR" altLang="en-US" sz="1200" dirty="0"/>
              <a:t>부터 </a:t>
            </a:r>
            <a:r>
              <a:rPr lang="en-US" altLang="ko-KR" sz="1200" dirty="0"/>
              <a:t>b</a:t>
            </a:r>
            <a:r>
              <a:rPr lang="ko-KR" altLang="en-US" sz="1200" dirty="0"/>
              <a:t>까지 실수</a:t>
            </a:r>
            <a:r>
              <a:rPr lang="en-US" altLang="ko-KR" sz="1200" dirty="0"/>
              <a:t>(</a:t>
            </a:r>
            <a:r>
              <a:rPr lang="ko-KR" altLang="en-US" sz="1200" dirty="0"/>
              <a:t>경계포함</a:t>
            </a:r>
            <a:r>
              <a:rPr lang="en-US" altLang="ko-KR" sz="1200" dirty="0"/>
              <a:t>)</a:t>
            </a:r>
          </a:p>
          <a:p>
            <a:pPr marL="228600" indent="-228600">
              <a:lnSpc>
                <a:spcPct val="120000"/>
              </a:lnSpc>
              <a:buFont typeface="+mj-ea"/>
              <a:buAutoNum type="circleNumDbPlain" startAt="4"/>
            </a:pPr>
            <a:r>
              <a:rPr lang="en-US" altLang="ko-KR" sz="1200" dirty="0" err="1"/>
              <a:t>random.choice</a:t>
            </a:r>
            <a:r>
              <a:rPr lang="en-US" altLang="ko-KR" sz="1200" dirty="0"/>
              <a:t>(seq) : </a:t>
            </a:r>
            <a:r>
              <a:rPr lang="ko-KR" altLang="en-US" sz="1200" dirty="0"/>
              <a:t>리스트 등에서 랜덤 선택</a:t>
            </a:r>
            <a:endParaRPr lang="en-US" altLang="ko-KR" sz="1200" dirty="0"/>
          </a:p>
          <a:p>
            <a:pPr marL="228600" indent="-228600">
              <a:lnSpc>
                <a:spcPct val="120000"/>
              </a:lnSpc>
              <a:buFont typeface="+mj-ea"/>
              <a:buAutoNum type="circleNumDbPlain" startAt="4"/>
            </a:pPr>
            <a:r>
              <a:rPr lang="en-US" altLang="ko-KR" sz="1200" dirty="0" err="1"/>
              <a:t>random.shuffle</a:t>
            </a:r>
            <a:r>
              <a:rPr lang="en-US" altLang="ko-KR" sz="1200" dirty="0"/>
              <a:t>(seq) : </a:t>
            </a:r>
            <a:r>
              <a:rPr lang="ko-KR" altLang="en-US" sz="1200" dirty="0"/>
              <a:t>리스트를 무작위로 섞기</a:t>
            </a:r>
            <a:endParaRPr lang="en-US" altLang="ko-KR" sz="1200" dirty="0"/>
          </a:p>
          <a:p>
            <a:pPr marL="228600" indent="-228600">
              <a:lnSpc>
                <a:spcPct val="120000"/>
              </a:lnSpc>
              <a:buFont typeface="+mj-ea"/>
              <a:buAutoNum type="circleNumDbPlain" startAt="4"/>
            </a:pPr>
            <a:r>
              <a:rPr lang="en-US" altLang="ko-KR" sz="1200" dirty="0" err="1"/>
              <a:t>random.sample</a:t>
            </a:r>
            <a:r>
              <a:rPr lang="en-US" altLang="ko-KR" sz="1200" dirty="0"/>
              <a:t>(seq, k) : </a:t>
            </a:r>
            <a:r>
              <a:rPr lang="ko-KR" altLang="en-US" sz="1200" dirty="0"/>
              <a:t>중복 없이 </a:t>
            </a:r>
            <a:r>
              <a:rPr lang="en-US" altLang="ko-KR" sz="1200" dirty="0"/>
              <a:t>k </a:t>
            </a:r>
            <a:r>
              <a:rPr lang="ko-KR" altLang="en-US" sz="1200" dirty="0"/>
              <a:t>개 선택</a:t>
            </a:r>
            <a:endParaRPr lang="en-US" altLang="ko-KR" sz="1200" dirty="0"/>
          </a:p>
          <a:p>
            <a:pPr>
              <a:lnSpc>
                <a:spcPct val="120000"/>
              </a:lnSpc>
            </a:pPr>
            <a:endParaRPr lang="en-US" altLang="ko-KR" sz="1200" dirty="0"/>
          </a:p>
          <a:p>
            <a:pPr>
              <a:lnSpc>
                <a:spcPct val="120000"/>
              </a:lnSpc>
            </a:pPr>
            <a:endParaRPr lang="en-US" altLang="ko-KR" sz="1200" dirty="0">
              <a:highlight>
                <a:srgbClr val="FFFF00"/>
              </a:highlight>
            </a:endParaRPr>
          </a:p>
          <a:p>
            <a:pPr>
              <a:lnSpc>
                <a:spcPct val="120000"/>
              </a:lnSpc>
            </a:pPr>
            <a:endParaRPr lang="en-US" altLang="ko-KR" sz="1600" dirty="0">
              <a:highlight>
                <a:srgbClr val="FFFF00"/>
              </a:highlight>
            </a:endParaRPr>
          </a:p>
          <a:p>
            <a:pPr>
              <a:lnSpc>
                <a:spcPct val="120000"/>
              </a:lnSpc>
            </a:pPr>
            <a:endParaRPr lang="en-US" altLang="ko-KR" sz="1600" dirty="0">
              <a:highlight>
                <a:srgbClr val="FFFF00"/>
              </a:highlight>
            </a:endParaRPr>
          </a:p>
          <a:p>
            <a:pPr>
              <a:lnSpc>
                <a:spcPct val="120000"/>
              </a:lnSpc>
            </a:pPr>
            <a:endParaRPr lang="en-US" altLang="ko-KR" sz="1600" dirty="0">
              <a:highlight>
                <a:srgbClr val="FFFF00"/>
              </a:highlight>
            </a:endParaRPr>
          </a:p>
          <a:p>
            <a:pPr>
              <a:lnSpc>
                <a:spcPct val="120000"/>
              </a:lnSpc>
            </a:pPr>
            <a:endParaRPr lang="en-US" altLang="ko-KR" sz="1600" dirty="0">
              <a:highlight>
                <a:srgbClr val="FFFF00"/>
              </a:highlight>
            </a:endParaRPr>
          </a:p>
          <a:p>
            <a:pPr>
              <a:lnSpc>
                <a:spcPct val="120000"/>
              </a:lnSpc>
            </a:pPr>
            <a:endParaRPr lang="en-US" altLang="ko-KR" sz="1600" dirty="0">
              <a:highlight>
                <a:srgbClr val="FFFF00"/>
              </a:highlight>
            </a:endParaRPr>
          </a:p>
          <a:p>
            <a:pPr>
              <a:lnSpc>
                <a:spcPct val="120000"/>
              </a:lnSpc>
            </a:pPr>
            <a:endParaRPr lang="en-US" altLang="ko-KR" sz="1600" dirty="0">
              <a:highlight>
                <a:srgbClr val="FFFF00"/>
              </a:highlight>
            </a:endParaRPr>
          </a:p>
          <a:p>
            <a:pPr>
              <a:lnSpc>
                <a:spcPct val="120000"/>
              </a:lnSpc>
            </a:pPr>
            <a:endParaRPr lang="en-US" altLang="ko-KR" sz="1600" dirty="0"/>
          </a:p>
          <a:p>
            <a:pPr>
              <a:lnSpc>
                <a:spcPct val="120000"/>
              </a:lnSpc>
            </a:pPr>
            <a:endParaRPr lang="en-US" altLang="ko-KR" sz="1600" dirty="0"/>
          </a:p>
          <a:p>
            <a:pPr>
              <a:lnSpc>
                <a:spcPct val="120000"/>
              </a:lnSpc>
            </a:pPr>
            <a:r>
              <a:rPr lang="en-US" altLang="ko-KR" sz="1600" dirty="0"/>
              <a:t>1~100 </a:t>
            </a:r>
            <a:r>
              <a:rPr lang="ko-KR" altLang="en-US" sz="1600" dirty="0"/>
              <a:t>랜덤 정수 </a:t>
            </a:r>
            <a:r>
              <a:rPr lang="en-US" altLang="ko-KR" sz="1600" dirty="0"/>
              <a:t>100</a:t>
            </a:r>
            <a:r>
              <a:rPr lang="ko-KR" altLang="en-US" sz="1600" dirty="0"/>
              <a:t>개 생성</a:t>
            </a:r>
            <a:endParaRPr lang="en-US" altLang="ko-KR" sz="1600" dirty="0"/>
          </a:p>
          <a:p>
            <a:pPr marL="0" marR="0" lvl="0" indent="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+mn-cs"/>
              </a:rPr>
              <a:t>* </a:t>
            </a:r>
            <a:r>
              <a:rPr kumimoji="0" lang="en-US" altLang="ko-KR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+mn-cs"/>
              </a:rPr>
              <a:t>random.seed</a:t>
            </a:r>
            <a:r>
              <a:rPr kumimoji="0" lang="en-US" altLang="ko-K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+mn-cs"/>
              </a:rPr>
              <a:t>(42) : </a:t>
            </a:r>
            <a:r>
              <a:rPr kumimoji="0" lang="ko-KR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+mn-cs"/>
              </a:rPr>
              <a:t>같은 결과를 위한 </a:t>
            </a:r>
            <a:r>
              <a:rPr kumimoji="0" lang="en-US" altLang="ko-K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+mn-cs"/>
              </a:rPr>
              <a:t>seed </a:t>
            </a:r>
            <a:r>
              <a:rPr kumimoji="0" lang="ko-KR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+mn-cs"/>
              </a:rPr>
              <a:t>설정</a:t>
            </a:r>
            <a:endParaRPr kumimoji="0" lang="en-US" altLang="ko-K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맑은 고딕" panose="020B0503020000020004" pitchFamily="50" charset="-127"/>
              <a:cs typeface="+mn-cs"/>
            </a:endParaRPr>
          </a:p>
          <a:p>
            <a:pPr>
              <a:lnSpc>
                <a:spcPct val="120000"/>
              </a:lnSpc>
            </a:pPr>
            <a:endParaRPr lang="en-US" altLang="ko-KR" sz="1600" dirty="0"/>
          </a:p>
          <a:p>
            <a:pPr>
              <a:lnSpc>
                <a:spcPct val="120000"/>
              </a:lnSpc>
            </a:pPr>
            <a:endParaRPr lang="en-US" altLang="ko-KR" sz="1600" dirty="0"/>
          </a:p>
          <a:p>
            <a:pPr>
              <a:lnSpc>
                <a:spcPct val="120000"/>
              </a:lnSpc>
            </a:pPr>
            <a:endParaRPr lang="en-US" altLang="ko-KR" sz="1600" dirty="0"/>
          </a:p>
          <a:p>
            <a:pPr>
              <a:lnSpc>
                <a:spcPct val="120000"/>
              </a:lnSpc>
            </a:pPr>
            <a:endParaRPr lang="en-US" altLang="ko-KR" sz="1600" dirty="0"/>
          </a:p>
          <a:p>
            <a:pPr lvl="1">
              <a:lnSpc>
                <a:spcPct val="120000"/>
              </a:lnSpc>
            </a:pPr>
            <a:endParaRPr lang="ko-KR" altLang="en-US" sz="1138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FE90AA6-2B57-DFFA-5DFE-3F34BE2FE5FA}"/>
              </a:ext>
            </a:extLst>
          </p:cNvPr>
          <p:cNvSpPr txBox="1"/>
          <p:nvPr/>
        </p:nvSpPr>
        <p:spPr>
          <a:xfrm>
            <a:off x="257785" y="2826406"/>
            <a:ext cx="6342429" cy="2067233"/>
          </a:xfrm>
          <a:prstGeom prst="rect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txBody>
          <a:bodyPr wrap="square">
            <a:spAutoFit/>
          </a:bodyPr>
          <a:lstStyle/>
          <a:p>
            <a:pPr>
              <a:lnSpc>
                <a:spcPts val="1425"/>
              </a:lnSpc>
              <a:buNone/>
            </a:pPr>
            <a:r>
              <a:rPr lang="en-US" altLang="ko-KR" sz="1100" b="0" dirty="0">
                <a:solidFill>
                  <a:srgbClr val="FF5600"/>
                </a:solidFill>
                <a:effectLst/>
                <a:latin typeface="Courier New" panose="02070309020205020404" pitchFamily="49" charset="0"/>
              </a:rPr>
              <a:t>import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random</a:t>
            </a:r>
          </a:p>
          <a:p>
            <a:pPr>
              <a:lnSpc>
                <a:spcPts val="1425"/>
              </a:lnSpc>
              <a:buNone/>
            </a:pPr>
            <a:r>
              <a:rPr lang="en-US" altLang="ko-KR" sz="1100" b="0" dirty="0">
                <a:solidFill>
                  <a:srgbClr val="A535AE"/>
                </a:solidFill>
                <a:effectLst/>
                <a:latin typeface="Courier New" panose="02070309020205020404" pitchFamily="49" charset="0"/>
              </a:rPr>
              <a:t>print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lang="en-US" altLang="ko-KR" sz="1100" b="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random.random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())</a:t>
            </a:r>
          </a:p>
          <a:p>
            <a:pPr>
              <a:lnSpc>
                <a:spcPts val="1425"/>
              </a:lnSpc>
              <a:buNone/>
            </a:pPr>
            <a:r>
              <a:rPr lang="en-US" altLang="ko-KR" sz="1100" b="0" dirty="0">
                <a:solidFill>
                  <a:srgbClr val="A535AE"/>
                </a:solidFill>
                <a:effectLst/>
                <a:latin typeface="Courier New" panose="02070309020205020404" pitchFamily="49" charset="0"/>
              </a:rPr>
              <a:t>print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lang="en-US" altLang="ko-KR" sz="1100" b="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random.randint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lang="en-US" altLang="ko-KR" sz="1100" b="0" dirty="0">
                <a:solidFill>
                  <a:srgbClr val="DD0000"/>
                </a:solidFill>
                <a:effectLst/>
                <a:latin typeface="Courier New" panose="02070309020205020404" pitchFamily="49" charset="0"/>
              </a:rPr>
              <a:t>1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 </a:t>
            </a:r>
            <a:r>
              <a:rPr lang="en-US" altLang="ko-KR" sz="1100" b="0" dirty="0">
                <a:solidFill>
                  <a:srgbClr val="DD0000"/>
                </a:solidFill>
                <a:effectLst/>
                <a:latin typeface="Courier New" panose="02070309020205020404" pitchFamily="49" charset="0"/>
              </a:rPr>
              <a:t>10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))</a:t>
            </a:r>
          </a:p>
          <a:p>
            <a:pPr>
              <a:lnSpc>
                <a:spcPts val="1425"/>
              </a:lnSpc>
              <a:buNone/>
            </a:pPr>
            <a:r>
              <a:rPr lang="en-US" altLang="ko-KR" sz="1100" b="0" dirty="0">
                <a:solidFill>
                  <a:srgbClr val="A535AE"/>
                </a:solidFill>
                <a:effectLst/>
                <a:latin typeface="Courier New" panose="02070309020205020404" pitchFamily="49" charset="0"/>
              </a:rPr>
              <a:t>print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lang="en-US" altLang="ko-KR" sz="1100" b="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random.uniform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lang="en-US" altLang="ko-KR" sz="1100" b="0" dirty="0">
                <a:solidFill>
                  <a:srgbClr val="DD0000"/>
                </a:solidFill>
                <a:effectLst/>
                <a:latin typeface="Courier New" panose="02070309020205020404" pitchFamily="49" charset="0"/>
              </a:rPr>
              <a:t>1.0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 </a:t>
            </a:r>
            <a:r>
              <a:rPr lang="en-US" altLang="ko-KR" sz="1100" b="0" dirty="0">
                <a:solidFill>
                  <a:srgbClr val="DD0000"/>
                </a:solidFill>
                <a:effectLst/>
                <a:latin typeface="Courier New" panose="02070309020205020404" pitchFamily="49" charset="0"/>
              </a:rPr>
              <a:t>5.0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))</a:t>
            </a:r>
          </a:p>
          <a:p>
            <a:pPr>
              <a:lnSpc>
                <a:spcPts val="1425"/>
              </a:lnSpc>
              <a:buNone/>
            </a:pPr>
            <a:r>
              <a:rPr lang="en-US" altLang="ko-KR" sz="1100" b="0" dirty="0">
                <a:solidFill>
                  <a:srgbClr val="A535AE"/>
                </a:solidFill>
                <a:effectLst/>
                <a:latin typeface="Courier New" panose="02070309020205020404" pitchFamily="49" charset="0"/>
              </a:rPr>
              <a:t>print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lang="en-US" altLang="ko-KR" sz="1100" b="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random.choice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([</a:t>
            </a:r>
            <a:r>
              <a:rPr lang="en-US" altLang="ko-KR" sz="1100" b="0" dirty="0">
                <a:solidFill>
                  <a:srgbClr val="00A33F"/>
                </a:solidFill>
                <a:effectLst/>
                <a:latin typeface="Courier New" panose="02070309020205020404" pitchFamily="49" charset="0"/>
              </a:rPr>
              <a:t>'apple'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 </a:t>
            </a:r>
            <a:r>
              <a:rPr lang="en-US" altLang="ko-KR" sz="1100" b="0" dirty="0">
                <a:solidFill>
                  <a:srgbClr val="00A33F"/>
                </a:solidFill>
                <a:effectLst/>
                <a:latin typeface="Courier New" panose="02070309020205020404" pitchFamily="49" charset="0"/>
              </a:rPr>
              <a:t>'banana'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 </a:t>
            </a:r>
            <a:r>
              <a:rPr lang="en-US" altLang="ko-KR" sz="1100" b="0" dirty="0">
                <a:solidFill>
                  <a:srgbClr val="00A33F"/>
                </a:solidFill>
                <a:effectLst/>
                <a:latin typeface="Courier New" panose="02070309020205020404" pitchFamily="49" charset="0"/>
              </a:rPr>
              <a:t>'cherry'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]))</a:t>
            </a:r>
          </a:p>
          <a:p>
            <a:pPr>
              <a:lnSpc>
                <a:spcPts val="1425"/>
              </a:lnSpc>
              <a:buNone/>
            </a:pPr>
            <a:b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</a:br>
            <a:r>
              <a:rPr lang="en-US" altLang="ko-KR" sz="1100" b="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lst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altLang="ko-KR" sz="1100" b="0" dirty="0">
                <a:solidFill>
                  <a:srgbClr val="FF5600"/>
                </a:solidFill>
                <a:effectLst/>
                <a:latin typeface="Courier New" panose="02070309020205020404" pitchFamily="49" charset="0"/>
              </a:rPr>
              <a:t>=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[</a:t>
            </a:r>
            <a:r>
              <a:rPr lang="en-US" altLang="ko-KR" sz="1100" b="0" dirty="0">
                <a:solidFill>
                  <a:srgbClr val="DD0000"/>
                </a:solidFill>
                <a:effectLst/>
                <a:latin typeface="Courier New" panose="02070309020205020404" pitchFamily="49" charset="0"/>
              </a:rPr>
              <a:t>1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 </a:t>
            </a:r>
            <a:r>
              <a:rPr lang="en-US" altLang="ko-KR" sz="1100" b="0" dirty="0">
                <a:solidFill>
                  <a:srgbClr val="DD0000"/>
                </a:solidFill>
                <a:effectLst/>
                <a:latin typeface="Courier New" panose="02070309020205020404" pitchFamily="49" charset="0"/>
              </a:rPr>
              <a:t>2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 </a:t>
            </a:r>
            <a:r>
              <a:rPr lang="en-US" altLang="ko-KR" sz="1100" b="0" dirty="0">
                <a:solidFill>
                  <a:srgbClr val="DD0000"/>
                </a:solidFill>
                <a:effectLst/>
                <a:latin typeface="Courier New" panose="02070309020205020404" pitchFamily="49" charset="0"/>
              </a:rPr>
              <a:t>3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 </a:t>
            </a:r>
            <a:r>
              <a:rPr lang="en-US" altLang="ko-KR" sz="1100" b="0" dirty="0">
                <a:solidFill>
                  <a:srgbClr val="DD0000"/>
                </a:solidFill>
                <a:effectLst/>
                <a:latin typeface="Courier New" panose="02070309020205020404" pitchFamily="49" charset="0"/>
              </a:rPr>
              <a:t>4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]</a:t>
            </a:r>
          </a:p>
          <a:p>
            <a:pPr>
              <a:lnSpc>
                <a:spcPts val="1425"/>
              </a:lnSpc>
              <a:buNone/>
            </a:pPr>
            <a:r>
              <a:rPr lang="en-US" altLang="ko-KR" sz="1100" b="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random.shuffle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lang="en-US" altLang="ko-KR" sz="1100" b="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lst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)</a:t>
            </a:r>
          </a:p>
          <a:p>
            <a:pPr>
              <a:lnSpc>
                <a:spcPts val="1425"/>
              </a:lnSpc>
              <a:buNone/>
            </a:pPr>
            <a:r>
              <a:rPr lang="en-US" altLang="ko-KR" sz="1100" b="0" dirty="0">
                <a:solidFill>
                  <a:srgbClr val="A535AE"/>
                </a:solidFill>
                <a:effectLst/>
                <a:latin typeface="Courier New" panose="02070309020205020404" pitchFamily="49" charset="0"/>
              </a:rPr>
              <a:t>print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lang="en-US" altLang="ko-KR" sz="1100" b="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lst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)</a:t>
            </a:r>
          </a:p>
          <a:p>
            <a:pPr>
              <a:lnSpc>
                <a:spcPts val="1425"/>
              </a:lnSpc>
              <a:buNone/>
            </a:pPr>
            <a:endParaRPr lang="en-US" altLang="ko-KR" sz="1100" b="0" dirty="0">
              <a:solidFill>
                <a:srgbClr val="000000"/>
              </a:solidFill>
              <a:effectLst/>
              <a:latin typeface="Courier New" panose="02070309020205020404" pitchFamily="49" charset="0"/>
            </a:endParaRPr>
          </a:p>
          <a:p>
            <a:pPr>
              <a:lnSpc>
                <a:spcPts val="1425"/>
              </a:lnSpc>
              <a:buNone/>
            </a:pPr>
            <a:r>
              <a:rPr lang="en-US" altLang="ko-KR" sz="1100" b="0" dirty="0">
                <a:solidFill>
                  <a:srgbClr val="A535AE"/>
                </a:solidFill>
                <a:effectLst/>
                <a:latin typeface="Courier New" panose="02070309020205020404" pitchFamily="49" charset="0"/>
              </a:rPr>
              <a:t>print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lang="en-US" altLang="ko-KR" sz="1100" b="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random.sample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([</a:t>
            </a:r>
            <a:r>
              <a:rPr lang="en-US" altLang="ko-KR" sz="1100" b="0" dirty="0">
                <a:solidFill>
                  <a:srgbClr val="DD0000"/>
                </a:solidFill>
                <a:effectLst/>
                <a:latin typeface="Courier New" panose="02070309020205020404" pitchFamily="49" charset="0"/>
              </a:rPr>
              <a:t>1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</a:t>
            </a:r>
            <a:r>
              <a:rPr lang="en-US" altLang="ko-KR" sz="1100" b="0" dirty="0">
                <a:solidFill>
                  <a:srgbClr val="DD0000"/>
                </a:solidFill>
                <a:effectLst/>
                <a:latin typeface="Courier New" panose="02070309020205020404" pitchFamily="49" charset="0"/>
              </a:rPr>
              <a:t>2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</a:t>
            </a:r>
            <a:r>
              <a:rPr lang="en-US" altLang="ko-KR" sz="1100" b="0" dirty="0">
                <a:solidFill>
                  <a:srgbClr val="DD0000"/>
                </a:solidFill>
                <a:effectLst/>
                <a:latin typeface="Courier New" panose="02070309020205020404" pitchFamily="49" charset="0"/>
              </a:rPr>
              <a:t>3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</a:t>
            </a:r>
            <a:r>
              <a:rPr lang="en-US" altLang="ko-KR" sz="1100" b="0" dirty="0">
                <a:solidFill>
                  <a:srgbClr val="DD0000"/>
                </a:solidFill>
                <a:effectLst/>
                <a:latin typeface="Courier New" panose="02070309020205020404" pitchFamily="49" charset="0"/>
              </a:rPr>
              <a:t>4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</a:t>
            </a:r>
            <a:r>
              <a:rPr lang="en-US" altLang="ko-KR" sz="1100" b="0" dirty="0">
                <a:solidFill>
                  <a:srgbClr val="DD0000"/>
                </a:solidFill>
                <a:effectLst/>
                <a:latin typeface="Courier New" panose="02070309020205020404" pitchFamily="49" charset="0"/>
              </a:rPr>
              <a:t>5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], </a:t>
            </a:r>
            <a:r>
              <a:rPr lang="en-US" altLang="ko-KR" sz="1100" b="0" dirty="0">
                <a:solidFill>
                  <a:srgbClr val="DD0000"/>
                </a:solidFill>
                <a:effectLst/>
                <a:latin typeface="Courier New" panose="02070309020205020404" pitchFamily="49" charset="0"/>
              </a:rPr>
              <a:t>3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))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861367D-52C9-AD6A-E326-0D9457440CAF}"/>
              </a:ext>
            </a:extLst>
          </p:cNvPr>
          <p:cNvSpPr txBox="1"/>
          <p:nvPr/>
        </p:nvSpPr>
        <p:spPr>
          <a:xfrm>
            <a:off x="308986" y="6164315"/>
            <a:ext cx="3027066" cy="1708160"/>
          </a:xfrm>
          <a:prstGeom prst="rect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txBody>
          <a:bodyPr wrap="square">
            <a:spAutoFit/>
          </a:bodyPr>
          <a:lstStyle/>
          <a:p>
            <a:pPr>
              <a:lnSpc>
                <a:spcPts val="1425"/>
              </a:lnSpc>
              <a:buNone/>
            </a:pPr>
            <a:r>
              <a:rPr lang="en-US" altLang="ko-KR" sz="1100" b="0" dirty="0">
                <a:solidFill>
                  <a:srgbClr val="FF5600"/>
                </a:solidFill>
                <a:effectLst/>
                <a:latin typeface="Courier New" panose="02070309020205020404" pitchFamily="49" charset="0"/>
              </a:rPr>
              <a:t>import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random</a:t>
            </a:r>
          </a:p>
          <a:p>
            <a:pPr>
              <a:lnSpc>
                <a:spcPts val="1425"/>
              </a:lnSpc>
              <a:buNone/>
            </a:pPr>
            <a:r>
              <a:rPr lang="en-US" altLang="ko-KR" sz="1100" b="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random.seed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lang="en-US" altLang="ko-KR" sz="1100" b="0" dirty="0">
                <a:solidFill>
                  <a:srgbClr val="DD0000"/>
                </a:solidFill>
                <a:effectLst/>
                <a:latin typeface="Courier New" panose="02070309020205020404" pitchFamily="49" charset="0"/>
              </a:rPr>
              <a:t>42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)  </a:t>
            </a:r>
            <a:b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</a:br>
            <a:endParaRPr lang="en-US" altLang="ko-KR" sz="1100" b="0" dirty="0">
              <a:solidFill>
                <a:srgbClr val="000000"/>
              </a:solidFill>
              <a:effectLst/>
              <a:latin typeface="Courier New" panose="02070309020205020404" pitchFamily="49" charset="0"/>
            </a:endParaRPr>
          </a:p>
          <a:p>
            <a:pPr>
              <a:lnSpc>
                <a:spcPts val="1425"/>
              </a:lnSpc>
              <a:buNone/>
            </a:pPr>
            <a:r>
              <a:rPr lang="en-US" altLang="ko-KR" sz="1100" b="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nums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altLang="ko-KR" sz="1100" b="0" dirty="0">
                <a:solidFill>
                  <a:srgbClr val="FF5600"/>
                </a:solidFill>
                <a:effectLst/>
                <a:latin typeface="Courier New" panose="02070309020205020404" pitchFamily="49" charset="0"/>
              </a:rPr>
              <a:t>=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[]</a:t>
            </a:r>
          </a:p>
          <a:p>
            <a:pPr>
              <a:lnSpc>
                <a:spcPts val="1425"/>
              </a:lnSpc>
              <a:buNone/>
            </a:pPr>
            <a:r>
              <a:rPr lang="en-US" altLang="ko-KR" sz="1100" b="0" dirty="0">
                <a:solidFill>
                  <a:srgbClr val="FF5600"/>
                </a:solidFill>
                <a:effectLst/>
                <a:latin typeface="Courier New" panose="02070309020205020404" pitchFamily="49" charset="0"/>
              </a:rPr>
              <a:t>for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altLang="ko-KR" sz="1100" b="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i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altLang="ko-KR" sz="1100" b="0" dirty="0">
                <a:solidFill>
                  <a:srgbClr val="FF5600"/>
                </a:solidFill>
                <a:effectLst/>
                <a:latin typeface="Courier New" panose="02070309020205020404" pitchFamily="49" charset="0"/>
              </a:rPr>
              <a:t>in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altLang="ko-KR" sz="1100" b="0" dirty="0">
                <a:solidFill>
                  <a:srgbClr val="A535AE"/>
                </a:solidFill>
                <a:effectLst/>
                <a:latin typeface="Courier New" panose="02070309020205020404" pitchFamily="49" charset="0"/>
              </a:rPr>
              <a:t>range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lang="en-US" altLang="ko-KR" sz="1100" b="0" dirty="0">
                <a:solidFill>
                  <a:srgbClr val="DD0000"/>
                </a:solidFill>
                <a:effectLst/>
                <a:latin typeface="Courier New" panose="02070309020205020404" pitchFamily="49" charset="0"/>
              </a:rPr>
              <a:t>100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):</a:t>
            </a:r>
          </a:p>
          <a:p>
            <a:pPr>
              <a:lnSpc>
                <a:spcPts val="1425"/>
              </a:lnSpc>
              <a:buNone/>
            </a:pP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    n </a:t>
            </a:r>
            <a:r>
              <a:rPr lang="en-US" altLang="ko-KR" sz="1100" b="0" dirty="0">
                <a:solidFill>
                  <a:srgbClr val="FF5600"/>
                </a:solidFill>
                <a:effectLst/>
                <a:latin typeface="Courier New" panose="02070309020205020404" pitchFamily="49" charset="0"/>
              </a:rPr>
              <a:t>=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altLang="ko-KR" sz="1100" b="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random.randint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lang="en-US" altLang="ko-KR" sz="1100" b="0" dirty="0">
                <a:solidFill>
                  <a:srgbClr val="DD0000"/>
                </a:solidFill>
                <a:effectLst/>
                <a:latin typeface="Courier New" panose="02070309020205020404" pitchFamily="49" charset="0"/>
              </a:rPr>
              <a:t>1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 </a:t>
            </a:r>
            <a:r>
              <a:rPr lang="en-US" altLang="ko-KR" sz="1100" b="0" dirty="0">
                <a:solidFill>
                  <a:srgbClr val="DD0000"/>
                </a:solidFill>
                <a:effectLst/>
                <a:latin typeface="Courier New" panose="02070309020205020404" pitchFamily="49" charset="0"/>
              </a:rPr>
              <a:t>100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)</a:t>
            </a:r>
          </a:p>
          <a:p>
            <a:pPr>
              <a:lnSpc>
                <a:spcPts val="1425"/>
              </a:lnSpc>
              <a:buNone/>
            </a:pP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    </a:t>
            </a:r>
            <a:r>
              <a:rPr lang="en-US" altLang="ko-KR" sz="1100" b="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nums.append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(n)</a:t>
            </a:r>
          </a:p>
          <a:p>
            <a:pPr>
              <a:lnSpc>
                <a:spcPts val="1425"/>
              </a:lnSpc>
              <a:buNone/>
            </a:pPr>
            <a:endParaRPr lang="en-US" altLang="ko-KR" sz="1100" b="0" dirty="0">
              <a:solidFill>
                <a:srgbClr val="000000"/>
              </a:solidFill>
              <a:effectLst/>
              <a:latin typeface="Courier New" panose="02070309020205020404" pitchFamily="49" charset="0"/>
            </a:endParaRPr>
          </a:p>
          <a:p>
            <a:pPr>
              <a:lnSpc>
                <a:spcPts val="1425"/>
              </a:lnSpc>
              <a:buNone/>
            </a:pPr>
            <a:r>
              <a:rPr lang="en-US" altLang="ko-KR" sz="1100" b="0" dirty="0">
                <a:solidFill>
                  <a:srgbClr val="A535AE"/>
                </a:solidFill>
                <a:effectLst/>
                <a:latin typeface="Courier New" panose="02070309020205020404" pitchFamily="49" charset="0"/>
              </a:rPr>
              <a:t>print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lang="en-US" altLang="ko-KR" sz="1100" b="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nums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2775F57-8E14-0E3E-43BA-C8C9E8D80C18}"/>
              </a:ext>
            </a:extLst>
          </p:cNvPr>
          <p:cNvSpPr txBox="1"/>
          <p:nvPr/>
        </p:nvSpPr>
        <p:spPr>
          <a:xfrm>
            <a:off x="308986" y="8158943"/>
            <a:ext cx="4968093" cy="990015"/>
          </a:xfrm>
          <a:prstGeom prst="rect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txBody>
          <a:bodyPr wrap="square">
            <a:spAutoFit/>
          </a:bodyPr>
          <a:lstStyle/>
          <a:p>
            <a:pPr>
              <a:lnSpc>
                <a:spcPts val="1425"/>
              </a:lnSpc>
              <a:buNone/>
            </a:pPr>
            <a:r>
              <a:rPr lang="en-US" altLang="ko-KR" sz="1100" b="0" dirty="0">
                <a:solidFill>
                  <a:srgbClr val="FF5600"/>
                </a:solidFill>
                <a:effectLst/>
                <a:latin typeface="Courier New" panose="02070309020205020404" pitchFamily="49" charset="0"/>
              </a:rPr>
              <a:t>import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random</a:t>
            </a:r>
          </a:p>
          <a:p>
            <a:pPr>
              <a:lnSpc>
                <a:spcPts val="1425"/>
              </a:lnSpc>
              <a:buNone/>
            </a:pPr>
            <a:r>
              <a:rPr lang="en-US" altLang="ko-KR" sz="1100" b="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random.seed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lang="en-US" altLang="ko-KR" sz="1100" b="0" dirty="0">
                <a:solidFill>
                  <a:srgbClr val="DD0000"/>
                </a:solidFill>
                <a:effectLst/>
                <a:latin typeface="Courier New" panose="02070309020205020404" pitchFamily="49" charset="0"/>
              </a:rPr>
              <a:t>42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)</a:t>
            </a:r>
            <a:b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</a:br>
            <a:endParaRPr lang="en-US" altLang="ko-KR" sz="1100" b="0" dirty="0">
              <a:solidFill>
                <a:srgbClr val="000000"/>
              </a:solidFill>
              <a:effectLst/>
              <a:latin typeface="Courier New" panose="02070309020205020404" pitchFamily="49" charset="0"/>
            </a:endParaRPr>
          </a:p>
          <a:p>
            <a:pPr>
              <a:lnSpc>
                <a:spcPts val="1425"/>
              </a:lnSpc>
              <a:buNone/>
            </a:pPr>
            <a:r>
              <a:rPr lang="en-US" altLang="ko-KR" sz="1100" b="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nums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altLang="ko-KR" sz="1100" b="0" dirty="0">
                <a:solidFill>
                  <a:srgbClr val="FF5600"/>
                </a:solidFill>
                <a:effectLst/>
                <a:latin typeface="Courier New" panose="02070309020205020404" pitchFamily="49" charset="0"/>
              </a:rPr>
              <a:t>=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[</a:t>
            </a:r>
            <a:r>
              <a:rPr lang="en-US" altLang="ko-KR" sz="1100" b="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random.randint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lang="en-US" altLang="ko-KR" sz="1100" b="0" dirty="0">
                <a:solidFill>
                  <a:srgbClr val="DD0000"/>
                </a:solidFill>
                <a:effectLst/>
                <a:latin typeface="Courier New" panose="02070309020205020404" pitchFamily="49" charset="0"/>
              </a:rPr>
              <a:t>1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</a:t>
            </a:r>
            <a:r>
              <a:rPr lang="en-US" altLang="ko-KR" sz="1100" b="0" dirty="0">
                <a:solidFill>
                  <a:srgbClr val="DD0000"/>
                </a:solidFill>
                <a:effectLst/>
                <a:latin typeface="Courier New" panose="02070309020205020404" pitchFamily="49" charset="0"/>
              </a:rPr>
              <a:t>100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) </a:t>
            </a:r>
            <a:r>
              <a:rPr lang="en-US" altLang="ko-KR" sz="1100" b="0" dirty="0">
                <a:solidFill>
                  <a:srgbClr val="FF5600"/>
                </a:solidFill>
                <a:effectLst/>
                <a:latin typeface="Courier New" panose="02070309020205020404" pitchFamily="49" charset="0"/>
              </a:rPr>
              <a:t>for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x </a:t>
            </a:r>
            <a:r>
              <a:rPr lang="en-US" altLang="ko-KR" sz="1100" b="0" dirty="0">
                <a:solidFill>
                  <a:srgbClr val="FF5600"/>
                </a:solidFill>
                <a:effectLst/>
                <a:latin typeface="Courier New" panose="02070309020205020404" pitchFamily="49" charset="0"/>
              </a:rPr>
              <a:t>in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altLang="ko-KR" sz="1100" b="0" dirty="0">
                <a:solidFill>
                  <a:srgbClr val="A535AE"/>
                </a:solidFill>
                <a:effectLst/>
                <a:latin typeface="Courier New" panose="02070309020205020404" pitchFamily="49" charset="0"/>
              </a:rPr>
              <a:t>range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lang="en-US" altLang="ko-KR" sz="1100" b="0" dirty="0">
                <a:solidFill>
                  <a:srgbClr val="DD0000"/>
                </a:solidFill>
                <a:effectLst/>
                <a:latin typeface="Courier New" panose="02070309020205020404" pitchFamily="49" charset="0"/>
              </a:rPr>
              <a:t>100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)]</a:t>
            </a:r>
          </a:p>
          <a:p>
            <a:pPr>
              <a:lnSpc>
                <a:spcPts val="1425"/>
              </a:lnSpc>
              <a:buNone/>
            </a:pPr>
            <a:r>
              <a:rPr lang="en-US" altLang="ko-KR" sz="1100" b="0" dirty="0">
                <a:solidFill>
                  <a:srgbClr val="A535AE"/>
                </a:solidFill>
                <a:effectLst/>
                <a:latin typeface="Courier New" panose="02070309020205020404" pitchFamily="49" charset="0"/>
              </a:rPr>
              <a:t>print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lang="en-US" altLang="ko-KR" sz="1100" b="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nums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)</a:t>
            </a: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CA2758AB-B30B-0C55-6DFF-14B83D7C87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8713" y="3531649"/>
            <a:ext cx="1390650" cy="1123950"/>
          </a:xfrm>
          <a:prstGeom prst="rect">
            <a:avLst/>
          </a:prstGeom>
          <a:ln>
            <a:solidFill>
              <a:schemeClr val="bg2">
                <a:lumMod val="90000"/>
              </a:schemeClr>
            </a:solidFill>
          </a:ln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FC9215C5-8820-07D5-56E6-2BED454CF1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17F5C-E498-46DC-914F-6F75556D3BF8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646445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555A5D-4BE1-F80E-DE19-0A5C80B94F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F6E54D8-1CB0-471C-70D3-C232BD82455B}"/>
              </a:ext>
            </a:extLst>
          </p:cNvPr>
          <p:cNvSpPr txBox="1"/>
          <p:nvPr/>
        </p:nvSpPr>
        <p:spPr>
          <a:xfrm>
            <a:off x="189000" y="360000"/>
            <a:ext cx="6480000" cy="71968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1600" dirty="0"/>
              <a:t>math</a:t>
            </a:r>
          </a:p>
          <a:p>
            <a:pPr>
              <a:lnSpc>
                <a:spcPct val="120000"/>
              </a:lnSpc>
            </a:pPr>
            <a:r>
              <a:rPr lang="ko-KR" altLang="en-US" sz="1200" dirty="0"/>
              <a:t>수학 계산을 위한 표준 라이브러리</a:t>
            </a:r>
            <a:endParaRPr lang="en-US" altLang="ko-KR" sz="1200" dirty="0"/>
          </a:p>
          <a:p>
            <a:pPr>
              <a:lnSpc>
                <a:spcPct val="120000"/>
              </a:lnSpc>
            </a:pPr>
            <a:endParaRPr lang="en-US" altLang="ko-KR" sz="1200" dirty="0"/>
          </a:p>
          <a:p>
            <a:pPr>
              <a:lnSpc>
                <a:spcPct val="120000"/>
              </a:lnSpc>
            </a:pPr>
            <a:endParaRPr lang="en-US" altLang="ko-KR" sz="1200" dirty="0"/>
          </a:p>
          <a:p>
            <a:pPr>
              <a:lnSpc>
                <a:spcPct val="120000"/>
              </a:lnSpc>
            </a:pPr>
            <a:endParaRPr lang="en-US" altLang="ko-KR" sz="1200" dirty="0"/>
          </a:p>
          <a:p>
            <a:pPr>
              <a:lnSpc>
                <a:spcPct val="120000"/>
              </a:lnSpc>
            </a:pPr>
            <a:endParaRPr lang="en-US" altLang="ko-KR" sz="1200" dirty="0"/>
          </a:p>
          <a:p>
            <a:pPr>
              <a:lnSpc>
                <a:spcPct val="120000"/>
              </a:lnSpc>
            </a:pPr>
            <a:endParaRPr lang="en-US" altLang="ko-KR" sz="1200" dirty="0"/>
          </a:p>
          <a:p>
            <a:pPr>
              <a:lnSpc>
                <a:spcPct val="120000"/>
              </a:lnSpc>
            </a:pPr>
            <a:endParaRPr lang="en-US" altLang="ko-KR" sz="1200" dirty="0"/>
          </a:p>
          <a:p>
            <a:pPr>
              <a:lnSpc>
                <a:spcPct val="120000"/>
              </a:lnSpc>
            </a:pPr>
            <a:endParaRPr lang="en-US" altLang="ko-KR" sz="1200" dirty="0"/>
          </a:p>
          <a:p>
            <a:pPr>
              <a:lnSpc>
                <a:spcPct val="120000"/>
              </a:lnSpc>
            </a:pPr>
            <a:endParaRPr lang="en-US" altLang="ko-KR" sz="1200" dirty="0"/>
          </a:p>
          <a:p>
            <a:pPr>
              <a:lnSpc>
                <a:spcPct val="120000"/>
              </a:lnSpc>
            </a:pPr>
            <a:endParaRPr lang="en-US" altLang="ko-KR" sz="1200" dirty="0"/>
          </a:p>
          <a:p>
            <a:pPr>
              <a:lnSpc>
                <a:spcPct val="120000"/>
              </a:lnSpc>
            </a:pPr>
            <a:endParaRPr lang="en-US" altLang="ko-KR" sz="1200" dirty="0"/>
          </a:p>
          <a:p>
            <a:pPr>
              <a:lnSpc>
                <a:spcPct val="120000"/>
              </a:lnSpc>
            </a:pPr>
            <a:endParaRPr lang="en-US" altLang="ko-KR" sz="1200" dirty="0"/>
          </a:p>
          <a:p>
            <a:pPr>
              <a:lnSpc>
                <a:spcPct val="120000"/>
              </a:lnSpc>
            </a:pPr>
            <a:endParaRPr lang="en-US" altLang="ko-KR" sz="1200" dirty="0"/>
          </a:p>
          <a:p>
            <a:pPr>
              <a:lnSpc>
                <a:spcPct val="120000"/>
              </a:lnSpc>
            </a:pPr>
            <a:endParaRPr lang="en-US" altLang="ko-KR" sz="1200" dirty="0"/>
          </a:p>
          <a:p>
            <a:pPr>
              <a:lnSpc>
                <a:spcPct val="120000"/>
              </a:lnSpc>
            </a:pPr>
            <a:endParaRPr lang="en-US" altLang="ko-KR" sz="1200" dirty="0"/>
          </a:p>
          <a:p>
            <a:pPr>
              <a:lnSpc>
                <a:spcPct val="120000"/>
              </a:lnSpc>
            </a:pPr>
            <a:endParaRPr lang="en-US" altLang="ko-KR" sz="1200" dirty="0"/>
          </a:p>
          <a:p>
            <a:pPr>
              <a:lnSpc>
                <a:spcPct val="120000"/>
              </a:lnSpc>
            </a:pPr>
            <a:endParaRPr lang="en-US" altLang="ko-KR" sz="1200" dirty="0"/>
          </a:p>
          <a:p>
            <a:pPr>
              <a:lnSpc>
                <a:spcPct val="120000"/>
              </a:lnSpc>
            </a:pPr>
            <a:endParaRPr lang="en-US" altLang="ko-KR" sz="1200" dirty="0"/>
          </a:p>
          <a:p>
            <a:pPr>
              <a:lnSpc>
                <a:spcPct val="120000"/>
              </a:lnSpc>
            </a:pPr>
            <a:endParaRPr lang="en-US" altLang="ko-KR" sz="1200" dirty="0"/>
          </a:p>
          <a:p>
            <a:pPr>
              <a:lnSpc>
                <a:spcPct val="120000"/>
              </a:lnSpc>
            </a:pPr>
            <a:endParaRPr lang="en-US" altLang="ko-KR" sz="1200" dirty="0"/>
          </a:p>
          <a:p>
            <a:pPr>
              <a:lnSpc>
                <a:spcPct val="120000"/>
              </a:lnSpc>
            </a:pPr>
            <a:endParaRPr lang="en-US" altLang="ko-KR" sz="1200" dirty="0"/>
          </a:p>
          <a:p>
            <a:pPr>
              <a:lnSpc>
                <a:spcPct val="120000"/>
              </a:lnSpc>
            </a:pPr>
            <a:endParaRPr lang="en-US" altLang="ko-KR" sz="1200" dirty="0"/>
          </a:p>
          <a:p>
            <a:pPr>
              <a:lnSpc>
                <a:spcPct val="120000"/>
              </a:lnSpc>
            </a:pPr>
            <a:endParaRPr lang="en-US" altLang="ko-KR" sz="1200" dirty="0"/>
          </a:p>
          <a:p>
            <a:pPr>
              <a:lnSpc>
                <a:spcPct val="120000"/>
              </a:lnSpc>
            </a:pPr>
            <a:endParaRPr lang="en-US" altLang="ko-KR" sz="1200" dirty="0"/>
          </a:p>
          <a:p>
            <a:pPr>
              <a:lnSpc>
                <a:spcPct val="120000"/>
              </a:lnSpc>
            </a:pPr>
            <a:endParaRPr lang="en-US" altLang="ko-KR" sz="1200" dirty="0"/>
          </a:p>
          <a:p>
            <a:pPr>
              <a:lnSpc>
                <a:spcPct val="120000"/>
              </a:lnSpc>
            </a:pPr>
            <a:endParaRPr lang="en-US" altLang="ko-KR" sz="1200" dirty="0"/>
          </a:p>
          <a:p>
            <a:pPr>
              <a:lnSpc>
                <a:spcPct val="120000"/>
              </a:lnSpc>
            </a:pPr>
            <a:endParaRPr lang="en-US" altLang="ko-KR" sz="1200" dirty="0"/>
          </a:p>
          <a:p>
            <a:pPr>
              <a:lnSpc>
                <a:spcPct val="120000"/>
              </a:lnSpc>
            </a:pPr>
            <a:r>
              <a:rPr lang="en-US" altLang="ko-KR" sz="1600" dirty="0"/>
              <a:t>datetime</a:t>
            </a:r>
          </a:p>
          <a:p>
            <a:pPr>
              <a:lnSpc>
                <a:spcPct val="120000"/>
              </a:lnSpc>
            </a:pPr>
            <a:r>
              <a:rPr lang="ko-KR" altLang="en-US" sz="1200" dirty="0"/>
              <a:t>날짜와 시간을 다루는 표준 라이브러리</a:t>
            </a:r>
            <a:endParaRPr lang="en-US" altLang="ko-KR" sz="1200" dirty="0"/>
          </a:p>
          <a:p>
            <a:pPr lvl="1">
              <a:lnSpc>
                <a:spcPct val="120000"/>
              </a:lnSpc>
            </a:pPr>
            <a:endParaRPr lang="ko-KR" altLang="en-US" sz="1138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D030DE4-663C-A7EC-8E04-81FFA5187A7B}"/>
              </a:ext>
            </a:extLst>
          </p:cNvPr>
          <p:cNvSpPr txBox="1"/>
          <p:nvPr/>
        </p:nvSpPr>
        <p:spPr>
          <a:xfrm>
            <a:off x="298938" y="987216"/>
            <a:ext cx="6002710" cy="5478423"/>
          </a:xfrm>
          <a:prstGeom prst="rect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txBody>
          <a:bodyPr wrap="square">
            <a:spAutoFit/>
          </a:bodyPr>
          <a:lstStyle/>
          <a:p>
            <a:pPr>
              <a:lnSpc>
                <a:spcPts val="1425"/>
              </a:lnSpc>
              <a:buNone/>
            </a:pPr>
            <a:r>
              <a:rPr lang="en-US" altLang="ko-KR" sz="1100" b="0" dirty="0">
                <a:solidFill>
                  <a:srgbClr val="FF5600"/>
                </a:solidFill>
                <a:effectLst/>
                <a:latin typeface="Courier New" panose="02070309020205020404" pitchFamily="49" charset="0"/>
              </a:rPr>
              <a:t>import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math</a:t>
            </a:r>
          </a:p>
          <a:p>
            <a:pPr>
              <a:lnSpc>
                <a:spcPts val="1425"/>
              </a:lnSpc>
              <a:buNone/>
            </a:pP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a </a:t>
            </a:r>
            <a:r>
              <a:rPr lang="en-US" altLang="ko-KR" sz="1100" b="0" dirty="0">
                <a:solidFill>
                  <a:srgbClr val="FF5600"/>
                </a:solidFill>
                <a:effectLst/>
                <a:latin typeface="Courier New" panose="02070309020205020404" pitchFamily="49" charset="0"/>
              </a:rPr>
              <a:t>=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altLang="ko-KR" sz="1100" b="0" dirty="0">
                <a:solidFill>
                  <a:srgbClr val="DD0000"/>
                </a:solidFill>
                <a:effectLst/>
                <a:latin typeface="Courier New" panose="02070309020205020404" pitchFamily="49" charset="0"/>
              </a:rPr>
              <a:t>16</a:t>
            </a:r>
            <a:endParaRPr lang="en-US" altLang="ko-KR" sz="1100" b="0" dirty="0">
              <a:solidFill>
                <a:srgbClr val="000000"/>
              </a:solidFill>
              <a:effectLst/>
              <a:latin typeface="Courier New" panose="02070309020205020404" pitchFamily="49" charset="0"/>
            </a:endParaRPr>
          </a:p>
          <a:p>
            <a:pPr>
              <a:lnSpc>
                <a:spcPts val="1425"/>
              </a:lnSpc>
              <a:buNone/>
            </a:pP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b </a:t>
            </a:r>
            <a:r>
              <a:rPr lang="en-US" altLang="ko-KR" sz="1100" b="0" dirty="0">
                <a:solidFill>
                  <a:srgbClr val="FF5600"/>
                </a:solidFill>
                <a:effectLst/>
                <a:latin typeface="Courier New" panose="02070309020205020404" pitchFamily="49" charset="0"/>
              </a:rPr>
              <a:t>=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altLang="ko-KR" sz="1100" b="0" dirty="0">
                <a:solidFill>
                  <a:srgbClr val="DD0000"/>
                </a:solidFill>
                <a:effectLst/>
                <a:latin typeface="Courier New" panose="02070309020205020404" pitchFamily="49" charset="0"/>
              </a:rPr>
              <a:t>3.7</a:t>
            </a:r>
            <a:b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</a:br>
            <a:endParaRPr lang="en-US" altLang="ko-KR" sz="1100" b="0" dirty="0">
              <a:solidFill>
                <a:srgbClr val="000000"/>
              </a:solidFill>
              <a:effectLst/>
              <a:latin typeface="Courier New" panose="02070309020205020404" pitchFamily="49" charset="0"/>
            </a:endParaRPr>
          </a:p>
          <a:p>
            <a:pPr>
              <a:lnSpc>
                <a:spcPts val="1425"/>
              </a:lnSpc>
              <a:buNone/>
            </a:pPr>
            <a:r>
              <a:rPr lang="en-US" altLang="ko-KR" sz="1100" b="0" dirty="0">
                <a:solidFill>
                  <a:srgbClr val="919191"/>
                </a:solidFill>
                <a:effectLst/>
                <a:latin typeface="Courier New" panose="02070309020205020404" pitchFamily="49" charset="0"/>
              </a:rPr>
              <a:t># </a:t>
            </a:r>
            <a:r>
              <a:rPr lang="ko-KR" altLang="en-US" sz="1100" b="0" dirty="0">
                <a:solidFill>
                  <a:srgbClr val="919191"/>
                </a:solidFill>
                <a:effectLst/>
                <a:latin typeface="Courier New" panose="02070309020205020404" pitchFamily="49" charset="0"/>
              </a:rPr>
              <a:t>기본 함수</a:t>
            </a:r>
            <a:endParaRPr lang="ko-KR" altLang="en-US" sz="1100" b="0" dirty="0">
              <a:solidFill>
                <a:srgbClr val="000000"/>
              </a:solidFill>
              <a:effectLst/>
              <a:latin typeface="Courier New" panose="02070309020205020404" pitchFamily="49" charset="0"/>
            </a:endParaRPr>
          </a:p>
          <a:p>
            <a:pPr>
              <a:lnSpc>
                <a:spcPts val="1425"/>
              </a:lnSpc>
              <a:buNone/>
            </a:pPr>
            <a:r>
              <a:rPr lang="en-US" altLang="ko-KR" sz="1100" b="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sqrt_val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altLang="ko-KR" sz="1100" b="0" dirty="0">
                <a:solidFill>
                  <a:srgbClr val="FF5600"/>
                </a:solidFill>
                <a:effectLst/>
                <a:latin typeface="Courier New" panose="02070309020205020404" pitchFamily="49" charset="0"/>
              </a:rPr>
              <a:t>=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altLang="ko-KR" sz="1100" b="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math.sqrt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(a)</a:t>
            </a:r>
          </a:p>
          <a:p>
            <a:pPr>
              <a:lnSpc>
                <a:spcPts val="1425"/>
              </a:lnSpc>
              <a:buNone/>
            </a:pPr>
            <a:r>
              <a:rPr lang="en-US" altLang="ko-KR" sz="1100" b="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pow_val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altLang="ko-KR" sz="1100" b="0" dirty="0">
                <a:solidFill>
                  <a:srgbClr val="FF5600"/>
                </a:solidFill>
                <a:effectLst/>
                <a:latin typeface="Courier New" panose="02070309020205020404" pitchFamily="49" charset="0"/>
              </a:rPr>
              <a:t>=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altLang="ko-KR" sz="1100" b="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math.</a:t>
            </a:r>
            <a:r>
              <a:rPr lang="en-US" altLang="ko-KR" sz="1100" b="0" dirty="0" err="1">
                <a:solidFill>
                  <a:srgbClr val="A535AE"/>
                </a:solidFill>
                <a:effectLst/>
                <a:latin typeface="Courier New" panose="02070309020205020404" pitchFamily="49" charset="0"/>
              </a:rPr>
              <a:t>pow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lang="en-US" altLang="ko-KR" sz="1100" b="0" dirty="0">
                <a:solidFill>
                  <a:srgbClr val="DD0000"/>
                </a:solidFill>
                <a:effectLst/>
                <a:latin typeface="Courier New" panose="02070309020205020404" pitchFamily="49" charset="0"/>
              </a:rPr>
              <a:t>2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 </a:t>
            </a:r>
            <a:r>
              <a:rPr lang="en-US" altLang="ko-KR" sz="1100" b="0" dirty="0">
                <a:solidFill>
                  <a:srgbClr val="DD0000"/>
                </a:solidFill>
                <a:effectLst/>
                <a:latin typeface="Courier New" panose="02070309020205020404" pitchFamily="49" charset="0"/>
              </a:rPr>
              <a:t>3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)</a:t>
            </a:r>
          </a:p>
          <a:p>
            <a:pPr>
              <a:lnSpc>
                <a:spcPts val="1425"/>
              </a:lnSpc>
              <a:buNone/>
            </a:pPr>
            <a:r>
              <a:rPr lang="en-US" altLang="ko-KR" sz="1100" b="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abs_val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altLang="ko-KR" sz="1100" b="0" dirty="0">
                <a:solidFill>
                  <a:srgbClr val="FF5600"/>
                </a:solidFill>
                <a:effectLst/>
                <a:latin typeface="Courier New" panose="02070309020205020404" pitchFamily="49" charset="0"/>
              </a:rPr>
              <a:t>=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altLang="ko-KR" sz="1100" b="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math.fabs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lang="en-US" altLang="ko-KR" sz="1100" b="0" dirty="0">
                <a:solidFill>
                  <a:srgbClr val="DD0000"/>
                </a:solidFill>
                <a:effectLst/>
                <a:latin typeface="Courier New" panose="02070309020205020404" pitchFamily="49" charset="0"/>
              </a:rPr>
              <a:t>-10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)</a:t>
            </a:r>
          </a:p>
          <a:p>
            <a:pPr>
              <a:lnSpc>
                <a:spcPts val="1425"/>
              </a:lnSpc>
              <a:buNone/>
            </a:pPr>
            <a:r>
              <a:rPr lang="en-US" altLang="ko-KR" sz="1100" b="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ceil_val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altLang="ko-KR" sz="1100" b="0" dirty="0">
                <a:solidFill>
                  <a:srgbClr val="FF5600"/>
                </a:solidFill>
                <a:effectLst/>
                <a:latin typeface="Courier New" panose="02070309020205020404" pitchFamily="49" charset="0"/>
              </a:rPr>
              <a:t>=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altLang="ko-KR" sz="1100" b="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math.ceil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(b)</a:t>
            </a:r>
          </a:p>
          <a:p>
            <a:pPr>
              <a:lnSpc>
                <a:spcPts val="1425"/>
              </a:lnSpc>
              <a:buNone/>
            </a:pPr>
            <a:r>
              <a:rPr lang="en-US" altLang="ko-KR" sz="1100" b="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floor_val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altLang="ko-KR" sz="1100" b="0" dirty="0">
                <a:solidFill>
                  <a:srgbClr val="FF5600"/>
                </a:solidFill>
                <a:effectLst/>
                <a:latin typeface="Courier New" panose="02070309020205020404" pitchFamily="49" charset="0"/>
              </a:rPr>
              <a:t>=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altLang="ko-KR" sz="1100" b="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math.floor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(b)</a:t>
            </a:r>
          </a:p>
          <a:p>
            <a:pPr>
              <a:lnSpc>
                <a:spcPts val="1425"/>
              </a:lnSpc>
              <a:buNone/>
            </a:pPr>
            <a:endParaRPr lang="en-US" altLang="ko-KR" sz="1100" b="0" dirty="0">
              <a:solidFill>
                <a:srgbClr val="000000"/>
              </a:solidFill>
              <a:effectLst/>
              <a:latin typeface="Courier New" panose="02070309020205020404" pitchFamily="49" charset="0"/>
            </a:endParaRPr>
          </a:p>
          <a:p>
            <a:pPr>
              <a:lnSpc>
                <a:spcPts val="1425"/>
              </a:lnSpc>
              <a:buNone/>
            </a:pPr>
            <a:r>
              <a:rPr lang="en-US" altLang="ko-KR" sz="1100" b="0" dirty="0">
                <a:solidFill>
                  <a:srgbClr val="919191"/>
                </a:solidFill>
                <a:effectLst/>
                <a:latin typeface="Courier New" panose="02070309020205020404" pitchFamily="49" charset="0"/>
              </a:rPr>
              <a:t># </a:t>
            </a:r>
            <a:r>
              <a:rPr lang="ko-KR" altLang="en-US" sz="1100" b="0" dirty="0">
                <a:solidFill>
                  <a:srgbClr val="919191"/>
                </a:solidFill>
                <a:effectLst/>
                <a:latin typeface="Courier New" panose="02070309020205020404" pitchFamily="49" charset="0"/>
              </a:rPr>
              <a:t>원주율</a:t>
            </a:r>
            <a:endParaRPr lang="ko-KR" altLang="en-US" sz="1100" b="0" dirty="0">
              <a:solidFill>
                <a:srgbClr val="000000"/>
              </a:solidFill>
              <a:effectLst/>
              <a:latin typeface="Courier New" panose="02070309020205020404" pitchFamily="49" charset="0"/>
            </a:endParaRPr>
          </a:p>
          <a:p>
            <a:pPr>
              <a:lnSpc>
                <a:spcPts val="1425"/>
              </a:lnSpc>
              <a:buNone/>
            </a:pPr>
            <a:r>
              <a:rPr lang="en-US" altLang="ko-KR" sz="1100" b="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pi_val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altLang="ko-KR" sz="1100" b="0" dirty="0">
                <a:solidFill>
                  <a:srgbClr val="FF5600"/>
                </a:solidFill>
                <a:effectLst/>
                <a:latin typeface="Courier New" panose="02070309020205020404" pitchFamily="49" charset="0"/>
              </a:rPr>
              <a:t>=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altLang="ko-KR" sz="1100" b="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math.pi</a:t>
            </a:r>
            <a:endParaRPr lang="en-US" altLang="ko-KR" sz="1100" b="0" dirty="0">
              <a:solidFill>
                <a:srgbClr val="000000"/>
              </a:solidFill>
              <a:effectLst/>
              <a:latin typeface="Courier New" panose="02070309020205020404" pitchFamily="49" charset="0"/>
            </a:endParaRPr>
          </a:p>
          <a:p>
            <a:pPr>
              <a:lnSpc>
                <a:spcPts val="1425"/>
              </a:lnSpc>
              <a:buNone/>
            </a:pPr>
            <a:endParaRPr lang="en-US" altLang="ko-KR" sz="1100" b="0" dirty="0">
              <a:solidFill>
                <a:srgbClr val="000000"/>
              </a:solidFill>
              <a:effectLst/>
              <a:latin typeface="Courier New" panose="02070309020205020404" pitchFamily="49" charset="0"/>
            </a:endParaRPr>
          </a:p>
          <a:p>
            <a:pPr>
              <a:lnSpc>
                <a:spcPts val="1425"/>
              </a:lnSpc>
              <a:buNone/>
            </a:pPr>
            <a:r>
              <a:rPr lang="en-US" altLang="ko-KR" sz="1100" b="0" dirty="0">
                <a:solidFill>
                  <a:srgbClr val="919191"/>
                </a:solidFill>
                <a:effectLst/>
                <a:latin typeface="Courier New" panose="02070309020205020404" pitchFamily="49" charset="0"/>
              </a:rPr>
              <a:t># </a:t>
            </a:r>
            <a:r>
              <a:rPr lang="ko-KR" altLang="en-US" sz="1100" b="0" dirty="0">
                <a:solidFill>
                  <a:srgbClr val="919191"/>
                </a:solidFill>
                <a:effectLst/>
                <a:latin typeface="Courier New" panose="02070309020205020404" pitchFamily="49" charset="0"/>
              </a:rPr>
              <a:t>삼각함수 </a:t>
            </a:r>
            <a:r>
              <a:rPr lang="en-US" altLang="ko-KR" sz="1100" b="0" dirty="0">
                <a:solidFill>
                  <a:srgbClr val="919191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lang="ko-KR" altLang="en-US" sz="1100" b="0" dirty="0">
                <a:solidFill>
                  <a:srgbClr val="919191"/>
                </a:solidFill>
                <a:effectLst/>
                <a:latin typeface="Courier New" panose="02070309020205020404" pitchFamily="49" charset="0"/>
              </a:rPr>
              <a:t>라디안 변환</a:t>
            </a:r>
            <a:r>
              <a:rPr lang="en-US" altLang="ko-KR" sz="1100" b="0" dirty="0">
                <a:solidFill>
                  <a:srgbClr val="919191"/>
                </a:solidFill>
                <a:effectLst/>
                <a:latin typeface="Courier New" panose="02070309020205020404" pitchFamily="49" charset="0"/>
              </a:rPr>
              <a:t>)</a:t>
            </a:r>
            <a:endParaRPr lang="ko-KR" altLang="en-US" sz="1100" b="0" dirty="0">
              <a:solidFill>
                <a:srgbClr val="000000"/>
              </a:solidFill>
              <a:effectLst/>
              <a:latin typeface="Courier New" panose="02070309020205020404" pitchFamily="49" charset="0"/>
            </a:endParaRPr>
          </a:p>
          <a:p>
            <a:pPr>
              <a:lnSpc>
                <a:spcPts val="1425"/>
              </a:lnSpc>
              <a:buNone/>
            </a:pPr>
            <a:r>
              <a:rPr lang="en-US" altLang="ko-KR" sz="1100" b="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sin_val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altLang="ko-KR" sz="1100" b="0" dirty="0">
                <a:solidFill>
                  <a:srgbClr val="FF5600"/>
                </a:solidFill>
                <a:effectLst/>
                <a:latin typeface="Courier New" panose="02070309020205020404" pitchFamily="49" charset="0"/>
              </a:rPr>
              <a:t>=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altLang="ko-KR" sz="1100" b="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math.sin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lang="en-US" altLang="ko-KR" sz="1100" b="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math.radians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lang="en-US" altLang="ko-KR" sz="1100" b="0" dirty="0">
                <a:solidFill>
                  <a:srgbClr val="DD0000"/>
                </a:solidFill>
                <a:effectLst/>
                <a:latin typeface="Courier New" panose="02070309020205020404" pitchFamily="49" charset="0"/>
              </a:rPr>
              <a:t>90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))</a:t>
            </a:r>
          </a:p>
          <a:p>
            <a:pPr>
              <a:lnSpc>
                <a:spcPts val="1425"/>
              </a:lnSpc>
              <a:buNone/>
            </a:pPr>
            <a:endParaRPr lang="en-US" altLang="ko-KR" sz="1100" b="0" dirty="0">
              <a:solidFill>
                <a:srgbClr val="000000"/>
              </a:solidFill>
              <a:effectLst/>
              <a:latin typeface="Courier New" panose="02070309020205020404" pitchFamily="49" charset="0"/>
            </a:endParaRPr>
          </a:p>
          <a:p>
            <a:pPr>
              <a:lnSpc>
                <a:spcPts val="1425"/>
              </a:lnSpc>
              <a:buNone/>
            </a:pPr>
            <a:r>
              <a:rPr lang="en-US" altLang="ko-KR" sz="1100" b="0" dirty="0">
                <a:solidFill>
                  <a:srgbClr val="919191"/>
                </a:solidFill>
                <a:effectLst/>
                <a:latin typeface="Courier New" panose="02070309020205020404" pitchFamily="49" charset="0"/>
              </a:rPr>
              <a:t># </a:t>
            </a:r>
            <a:r>
              <a:rPr lang="ko-KR" altLang="en-US" sz="1100" b="0" dirty="0">
                <a:solidFill>
                  <a:srgbClr val="919191"/>
                </a:solidFill>
                <a:effectLst/>
                <a:latin typeface="Courier New" panose="02070309020205020404" pitchFamily="49" charset="0"/>
              </a:rPr>
              <a:t>로그</a:t>
            </a:r>
            <a:endParaRPr lang="ko-KR" altLang="en-US" sz="1100" b="0" dirty="0">
              <a:solidFill>
                <a:srgbClr val="000000"/>
              </a:solidFill>
              <a:effectLst/>
              <a:latin typeface="Courier New" panose="02070309020205020404" pitchFamily="49" charset="0"/>
            </a:endParaRPr>
          </a:p>
          <a:p>
            <a:pPr>
              <a:lnSpc>
                <a:spcPts val="1425"/>
              </a:lnSpc>
              <a:buNone/>
            </a:pPr>
            <a:r>
              <a:rPr lang="en-US" altLang="ko-KR" sz="1100" b="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log_val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altLang="ko-KR" sz="1100" b="0" dirty="0">
                <a:solidFill>
                  <a:srgbClr val="FF5600"/>
                </a:solidFill>
                <a:effectLst/>
                <a:latin typeface="Courier New" panose="02070309020205020404" pitchFamily="49" charset="0"/>
              </a:rPr>
              <a:t>=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math.log10(</a:t>
            </a:r>
            <a:r>
              <a:rPr lang="en-US" altLang="ko-KR" sz="1100" b="0" dirty="0">
                <a:solidFill>
                  <a:srgbClr val="DD0000"/>
                </a:solidFill>
                <a:effectLst/>
                <a:latin typeface="Courier New" panose="02070309020205020404" pitchFamily="49" charset="0"/>
              </a:rPr>
              <a:t>1000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)</a:t>
            </a:r>
          </a:p>
          <a:p>
            <a:pPr>
              <a:lnSpc>
                <a:spcPts val="1425"/>
              </a:lnSpc>
              <a:buNone/>
            </a:pPr>
            <a:b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</a:br>
            <a:endParaRPr lang="en-US" altLang="ko-KR" sz="1100" b="0" dirty="0">
              <a:solidFill>
                <a:srgbClr val="000000"/>
              </a:solidFill>
              <a:effectLst/>
              <a:latin typeface="Courier New" panose="02070309020205020404" pitchFamily="49" charset="0"/>
            </a:endParaRPr>
          </a:p>
          <a:p>
            <a:pPr>
              <a:lnSpc>
                <a:spcPts val="1425"/>
              </a:lnSpc>
              <a:buNone/>
            </a:pPr>
            <a:r>
              <a:rPr lang="en-US" altLang="ko-KR" sz="1100" b="0" dirty="0">
                <a:solidFill>
                  <a:srgbClr val="919191"/>
                </a:solidFill>
                <a:effectLst/>
                <a:latin typeface="Courier New" panose="02070309020205020404" pitchFamily="49" charset="0"/>
              </a:rPr>
              <a:t># </a:t>
            </a:r>
            <a:r>
              <a:rPr lang="ko-KR" altLang="en-US" sz="1100" b="0" dirty="0">
                <a:solidFill>
                  <a:srgbClr val="919191"/>
                </a:solidFill>
                <a:effectLst/>
                <a:latin typeface="Courier New" panose="02070309020205020404" pitchFamily="49" charset="0"/>
              </a:rPr>
              <a:t>출력</a:t>
            </a:r>
            <a:endParaRPr lang="ko-KR" altLang="en-US" sz="1100" b="0" dirty="0">
              <a:solidFill>
                <a:srgbClr val="000000"/>
              </a:solidFill>
              <a:effectLst/>
              <a:latin typeface="Courier New" panose="02070309020205020404" pitchFamily="49" charset="0"/>
            </a:endParaRPr>
          </a:p>
          <a:p>
            <a:pPr>
              <a:lnSpc>
                <a:spcPts val="1425"/>
              </a:lnSpc>
              <a:buNone/>
            </a:pPr>
            <a:r>
              <a:rPr lang="en-US" altLang="ko-KR" sz="1100" b="0" dirty="0">
                <a:solidFill>
                  <a:srgbClr val="A535AE"/>
                </a:solidFill>
                <a:effectLst/>
                <a:latin typeface="Courier New" panose="02070309020205020404" pitchFamily="49" charset="0"/>
              </a:rPr>
              <a:t>print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lang="en-US" altLang="ko-KR" sz="1100" b="0" dirty="0">
                <a:solidFill>
                  <a:srgbClr val="00A33F"/>
                </a:solidFill>
                <a:effectLst/>
                <a:latin typeface="Courier New" panose="02070309020205020404" pitchFamily="49" charset="0"/>
              </a:rPr>
              <a:t>"</a:t>
            </a:r>
            <a:r>
              <a:rPr lang="ko-KR" altLang="en-US" sz="1100" b="0" dirty="0">
                <a:solidFill>
                  <a:srgbClr val="00A33F"/>
                </a:solidFill>
                <a:effectLst/>
                <a:latin typeface="Courier New" panose="02070309020205020404" pitchFamily="49" charset="0"/>
              </a:rPr>
              <a:t>제곱근</a:t>
            </a:r>
            <a:r>
              <a:rPr lang="en-US" altLang="ko-KR" sz="1100" b="0" dirty="0">
                <a:solidFill>
                  <a:srgbClr val="00A33F"/>
                </a:solidFill>
                <a:effectLst/>
                <a:latin typeface="Courier New" panose="02070309020205020404" pitchFamily="49" charset="0"/>
              </a:rPr>
              <a:t>:"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 </a:t>
            </a:r>
            <a:r>
              <a:rPr lang="en-US" altLang="ko-KR" sz="1100" b="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sqrt_val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)</a:t>
            </a:r>
          </a:p>
          <a:p>
            <a:pPr>
              <a:lnSpc>
                <a:spcPts val="1425"/>
              </a:lnSpc>
              <a:buNone/>
            </a:pPr>
            <a:r>
              <a:rPr lang="en-US" altLang="ko-KR" sz="1100" b="0" dirty="0">
                <a:solidFill>
                  <a:srgbClr val="A535AE"/>
                </a:solidFill>
                <a:effectLst/>
                <a:latin typeface="Courier New" panose="02070309020205020404" pitchFamily="49" charset="0"/>
              </a:rPr>
              <a:t>print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lang="en-US" altLang="ko-KR" sz="1100" b="0" dirty="0">
                <a:solidFill>
                  <a:srgbClr val="00A33F"/>
                </a:solidFill>
                <a:effectLst/>
                <a:latin typeface="Courier New" panose="02070309020205020404" pitchFamily="49" charset="0"/>
              </a:rPr>
              <a:t>"</a:t>
            </a:r>
            <a:r>
              <a:rPr lang="ko-KR" altLang="en-US" sz="1100" b="0" dirty="0">
                <a:solidFill>
                  <a:srgbClr val="00A33F"/>
                </a:solidFill>
                <a:effectLst/>
                <a:latin typeface="Courier New" panose="02070309020205020404" pitchFamily="49" charset="0"/>
              </a:rPr>
              <a:t>거듭제곱</a:t>
            </a:r>
            <a:r>
              <a:rPr lang="en-US" altLang="ko-KR" sz="1100" b="0" dirty="0">
                <a:solidFill>
                  <a:srgbClr val="00A33F"/>
                </a:solidFill>
                <a:effectLst/>
                <a:latin typeface="Courier New" panose="02070309020205020404" pitchFamily="49" charset="0"/>
              </a:rPr>
              <a:t>:"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 </a:t>
            </a:r>
            <a:r>
              <a:rPr lang="en-US" altLang="ko-KR" sz="1100" b="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pow_val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)</a:t>
            </a:r>
          </a:p>
          <a:p>
            <a:pPr>
              <a:lnSpc>
                <a:spcPts val="1425"/>
              </a:lnSpc>
              <a:buNone/>
            </a:pPr>
            <a:r>
              <a:rPr lang="en-US" altLang="ko-KR" sz="1100" b="0" dirty="0">
                <a:solidFill>
                  <a:srgbClr val="A535AE"/>
                </a:solidFill>
                <a:effectLst/>
                <a:latin typeface="Courier New" panose="02070309020205020404" pitchFamily="49" charset="0"/>
              </a:rPr>
              <a:t>print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lang="en-US" altLang="ko-KR" sz="1100" b="0" dirty="0">
                <a:solidFill>
                  <a:srgbClr val="00A33F"/>
                </a:solidFill>
                <a:effectLst/>
                <a:latin typeface="Courier New" panose="02070309020205020404" pitchFamily="49" charset="0"/>
              </a:rPr>
              <a:t>"</a:t>
            </a:r>
            <a:r>
              <a:rPr lang="ko-KR" altLang="en-US" sz="1100" b="0" dirty="0">
                <a:solidFill>
                  <a:srgbClr val="00A33F"/>
                </a:solidFill>
                <a:effectLst/>
                <a:latin typeface="Courier New" panose="02070309020205020404" pitchFamily="49" charset="0"/>
              </a:rPr>
              <a:t>절댓값</a:t>
            </a:r>
            <a:r>
              <a:rPr lang="en-US" altLang="ko-KR" sz="1100" b="0" dirty="0">
                <a:solidFill>
                  <a:srgbClr val="00A33F"/>
                </a:solidFill>
                <a:effectLst/>
                <a:latin typeface="Courier New" panose="02070309020205020404" pitchFamily="49" charset="0"/>
              </a:rPr>
              <a:t>:"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 </a:t>
            </a:r>
            <a:r>
              <a:rPr lang="en-US" altLang="ko-KR" sz="1100" b="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abs_val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)</a:t>
            </a:r>
          </a:p>
          <a:p>
            <a:pPr>
              <a:lnSpc>
                <a:spcPts val="1425"/>
              </a:lnSpc>
              <a:buNone/>
            </a:pPr>
            <a:r>
              <a:rPr lang="en-US" altLang="ko-KR" sz="1100" b="0" dirty="0">
                <a:solidFill>
                  <a:srgbClr val="A535AE"/>
                </a:solidFill>
                <a:effectLst/>
                <a:latin typeface="Courier New" panose="02070309020205020404" pitchFamily="49" charset="0"/>
              </a:rPr>
              <a:t>print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lang="en-US" altLang="ko-KR" sz="1100" b="0" dirty="0">
                <a:solidFill>
                  <a:srgbClr val="00A33F"/>
                </a:solidFill>
                <a:effectLst/>
                <a:latin typeface="Courier New" panose="02070309020205020404" pitchFamily="49" charset="0"/>
              </a:rPr>
              <a:t>"</a:t>
            </a:r>
            <a:r>
              <a:rPr lang="ko-KR" altLang="en-US" sz="1100" b="0" dirty="0">
                <a:solidFill>
                  <a:srgbClr val="00A33F"/>
                </a:solidFill>
                <a:effectLst/>
                <a:latin typeface="Courier New" panose="02070309020205020404" pitchFamily="49" charset="0"/>
              </a:rPr>
              <a:t>올림</a:t>
            </a:r>
            <a:r>
              <a:rPr lang="en-US" altLang="ko-KR" sz="1100" b="0" dirty="0">
                <a:solidFill>
                  <a:srgbClr val="00A33F"/>
                </a:solidFill>
                <a:effectLst/>
                <a:latin typeface="Courier New" panose="02070309020205020404" pitchFamily="49" charset="0"/>
              </a:rPr>
              <a:t>:"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 </a:t>
            </a:r>
            <a:r>
              <a:rPr lang="en-US" altLang="ko-KR" sz="1100" b="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ceil_val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)</a:t>
            </a:r>
          </a:p>
          <a:p>
            <a:pPr>
              <a:lnSpc>
                <a:spcPts val="1425"/>
              </a:lnSpc>
              <a:buNone/>
            </a:pPr>
            <a:r>
              <a:rPr lang="en-US" altLang="ko-KR" sz="1100" b="0" dirty="0">
                <a:solidFill>
                  <a:srgbClr val="A535AE"/>
                </a:solidFill>
                <a:effectLst/>
                <a:latin typeface="Courier New" panose="02070309020205020404" pitchFamily="49" charset="0"/>
              </a:rPr>
              <a:t>print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lang="en-US" altLang="ko-KR" sz="1100" b="0" dirty="0">
                <a:solidFill>
                  <a:srgbClr val="00A33F"/>
                </a:solidFill>
                <a:effectLst/>
                <a:latin typeface="Courier New" panose="02070309020205020404" pitchFamily="49" charset="0"/>
              </a:rPr>
              <a:t>"</a:t>
            </a:r>
            <a:r>
              <a:rPr lang="ko-KR" altLang="en-US" sz="1100" b="0" dirty="0">
                <a:solidFill>
                  <a:srgbClr val="00A33F"/>
                </a:solidFill>
                <a:effectLst/>
                <a:latin typeface="Courier New" panose="02070309020205020404" pitchFamily="49" charset="0"/>
              </a:rPr>
              <a:t>내림</a:t>
            </a:r>
            <a:r>
              <a:rPr lang="en-US" altLang="ko-KR" sz="1100" b="0" dirty="0">
                <a:solidFill>
                  <a:srgbClr val="00A33F"/>
                </a:solidFill>
                <a:effectLst/>
                <a:latin typeface="Courier New" panose="02070309020205020404" pitchFamily="49" charset="0"/>
              </a:rPr>
              <a:t>:"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 </a:t>
            </a:r>
            <a:r>
              <a:rPr lang="en-US" altLang="ko-KR" sz="1100" b="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floor_val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)</a:t>
            </a:r>
          </a:p>
          <a:p>
            <a:pPr>
              <a:lnSpc>
                <a:spcPts val="1425"/>
              </a:lnSpc>
              <a:buNone/>
            </a:pPr>
            <a:r>
              <a:rPr lang="en-US" altLang="ko-KR" sz="1100" b="0" dirty="0">
                <a:solidFill>
                  <a:srgbClr val="A535AE"/>
                </a:solidFill>
                <a:effectLst/>
                <a:latin typeface="Courier New" panose="02070309020205020404" pitchFamily="49" charset="0"/>
              </a:rPr>
              <a:t>print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lang="en-US" altLang="ko-KR" sz="1100" b="0" dirty="0">
                <a:solidFill>
                  <a:srgbClr val="00A33F"/>
                </a:solidFill>
                <a:effectLst/>
                <a:latin typeface="Courier New" panose="02070309020205020404" pitchFamily="49" charset="0"/>
              </a:rPr>
              <a:t>"</a:t>
            </a:r>
            <a:r>
              <a:rPr lang="ko-KR" altLang="en-US" sz="1100" b="0" dirty="0">
                <a:solidFill>
                  <a:srgbClr val="00A33F"/>
                </a:solidFill>
                <a:effectLst/>
                <a:latin typeface="Courier New" panose="02070309020205020404" pitchFamily="49" charset="0"/>
              </a:rPr>
              <a:t>원주율</a:t>
            </a:r>
            <a:r>
              <a:rPr lang="en-US" altLang="ko-KR" sz="1100" b="0" dirty="0">
                <a:solidFill>
                  <a:srgbClr val="00A33F"/>
                </a:solidFill>
                <a:effectLst/>
                <a:latin typeface="Courier New" panose="02070309020205020404" pitchFamily="49" charset="0"/>
              </a:rPr>
              <a:t>:"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 </a:t>
            </a:r>
            <a:r>
              <a:rPr lang="en-US" altLang="ko-KR" sz="1100" b="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pi_val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)</a:t>
            </a:r>
          </a:p>
          <a:p>
            <a:pPr>
              <a:lnSpc>
                <a:spcPts val="1425"/>
              </a:lnSpc>
              <a:buNone/>
            </a:pPr>
            <a:r>
              <a:rPr lang="en-US" altLang="ko-KR" sz="1100" b="0" dirty="0">
                <a:solidFill>
                  <a:srgbClr val="A535AE"/>
                </a:solidFill>
                <a:effectLst/>
                <a:latin typeface="Courier New" panose="02070309020205020404" pitchFamily="49" charset="0"/>
              </a:rPr>
              <a:t>print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lang="en-US" altLang="ko-KR" sz="1100" b="0" dirty="0">
                <a:solidFill>
                  <a:srgbClr val="00A33F"/>
                </a:solidFill>
                <a:effectLst/>
                <a:latin typeface="Courier New" panose="02070309020205020404" pitchFamily="49" charset="0"/>
              </a:rPr>
              <a:t>"sin(90</a:t>
            </a:r>
            <a:r>
              <a:rPr lang="ko-KR" altLang="en-US" sz="1100" b="0" dirty="0">
                <a:solidFill>
                  <a:srgbClr val="00A33F"/>
                </a:solidFill>
                <a:effectLst/>
                <a:latin typeface="Courier New" panose="02070309020205020404" pitchFamily="49" charset="0"/>
              </a:rPr>
              <a:t>도</a:t>
            </a:r>
            <a:r>
              <a:rPr lang="en-US" altLang="ko-KR" sz="1100" b="0" dirty="0">
                <a:solidFill>
                  <a:srgbClr val="00A33F"/>
                </a:solidFill>
                <a:effectLst/>
                <a:latin typeface="Courier New" panose="02070309020205020404" pitchFamily="49" charset="0"/>
              </a:rPr>
              <a:t>):"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 </a:t>
            </a:r>
            <a:r>
              <a:rPr lang="en-US" altLang="ko-KR" sz="1100" b="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sin_val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)</a:t>
            </a:r>
          </a:p>
          <a:p>
            <a:pPr>
              <a:lnSpc>
                <a:spcPts val="1425"/>
              </a:lnSpc>
              <a:buNone/>
            </a:pPr>
            <a:r>
              <a:rPr lang="en-US" altLang="ko-KR" sz="1100" b="0" dirty="0">
                <a:solidFill>
                  <a:srgbClr val="A535AE"/>
                </a:solidFill>
                <a:effectLst/>
                <a:latin typeface="Courier New" panose="02070309020205020404" pitchFamily="49" charset="0"/>
              </a:rPr>
              <a:t>print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lang="en-US" altLang="ko-KR" sz="1100" b="0" dirty="0">
                <a:solidFill>
                  <a:srgbClr val="00A33F"/>
                </a:solidFill>
                <a:effectLst/>
                <a:latin typeface="Courier New" panose="02070309020205020404" pitchFamily="49" charset="0"/>
              </a:rPr>
              <a:t>"log10(1000):"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 </a:t>
            </a:r>
            <a:r>
              <a:rPr lang="en-US" altLang="ko-KR" sz="1100" b="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log_val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1AFA6AF-8285-E1CA-9460-32903CA97E80}"/>
              </a:ext>
            </a:extLst>
          </p:cNvPr>
          <p:cNvSpPr txBox="1"/>
          <p:nvPr/>
        </p:nvSpPr>
        <p:spPr>
          <a:xfrm>
            <a:off x="298936" y="8567749"/>
            <a:ext cx="6002709" cy="1169551"/>
          </a:xfrm>
          <a:prstGeom prst="rect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txBody>
          <a:bodyPr wrap="square">
            <a:spAutoFit/>
          </a:bodyPr>
          <a:lstStyle/>
          <a:p>
            <a:pPr>
              <a:lnSpc>
                <a:spcPts val="1425"/>
              </a:lnSpc>
              <a:buNone/>
            </a:pPr>
            <a:r>
              <a:rPr lang="en-US" altLang="ko-KR" sz="1100" b="0" dirty="0">
                <a:solidFill>
                  <a:srgbClr val="FF5600"/>
                </a:solidFill>
                <a:effectLst/>
                <a:latin typeface="Courier New" panose="02070309020205020404" pitchFamily="49" charset="0"/>
              </a:rPr>
              <a:t>from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datetime </a:t>
            </a:r>
            <a:r>
              <a:rPr lang="en-US" altLang="ko-KR" sz="1100" b="0" dirty="0">
                <a:solidFill>
                  <a:srgbClr val="FF5600"/>
                </a:solidFill>
                <a:effectLst/>
                <a:latin typeface="Courier New" panose="02070309020205020404" pitchFamily="49" charset="0"/>
              </a:rPr>
              <a:t>import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datetime, date</a:t>
            </a:r>
          </a:p>
          <a:p>
            <a:pPr>
              <a:lnSpc>
                <a:spcPts val="1425"/>
              </a:lnSpc>
              <a:buNone/>
            </a:pPr>
            <a:endParaRPr lang="en-US" altLang="ko-KR" sz="1100" b="0" dirty="0">
              <a:solidFill>
                <a:srgbClr val="000000"/>
              </a:solidFill>
              <a:effectLst/>
              <a:latin typeface="Courier New" panose="02070309020205020404" pitchFamily="49" charset="0"/>
            </a:endParaRPr>
          </a:p>
          <a:p>
            <a:pPr>
              <a:lnSpc>
                <a:spcPts val="1425"/>
              </a:lnSpc>
              <a:buNone/>
            </a:pP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now </a:t>
            </a:r>
            <a:r>
              <a:rPr lang="en-US" altLang="ko-KR" sz="1100" b="0" dirty="0">
                <a:solidFill>
                  <a:srgbClr val="FF5600"/>
                </a:solidFill>
                <a:effectLst/>
                <a:latin typeface="Courier New" panose="02070309020205020404" pitchFamily="49" charset="0"/>
              </a:rPr>
              <a:t>=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altLang="ko-KR" sz="1100" b="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datetime.now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()</a:t>
            </a:r>
          </a:p>
          <a:p>
            <a:pPr>
              <a:lnSpc>
                <a:spcPts val="1425"/>
              </a:lnSpc>
              <a:buNone/>
            </a:pP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today </a:t>
            </a:r>
            <a:r>
              <a:rPr lang="en-US" altLang="ko-KR" sz="1100" b="0" dirty="0">
                <a:solidFill>
                  <a:srgbClr val="FF5600"/>
                </a:solidFill>
                <a:effectLst/>
                <a:latin typeface="Courier New" panose="02070309020205020404" pitchFamily="49" charset="0"/>
              </a:rPr>
              <a:t>=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altLang="ko-KR" sz="1100" b="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date.today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()</a:t>
            </a:r>
          </a:p>
          <a:p>
            <a:pPr>
              <a:lnSpc>
                <a:spcPts val="1425"/>
              </a:lnSpc>
              <a:buNone/>
            </a:pPr>
            <a:r>
              <a:rPr lang="en-US" altLang="ko-KR" sz="1100" b="0" dirty="0">
                <a:solidFill>
                  <a:srgbClr val="A535AE"/>
                </a:solidFill>
                <a:effectLst/>
                <a:latin typeface="Courier New" panose="02070309020205020404" pitchFamily="49" charset="0"/>
              </a:rPr>
              <a:t>print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(now)</a:t>
            </a:r>
          </a:p>
          <a:p>
            <a:pPr>
              <a:lnSpc>
                <a:spcPts val="1425"/>
              </a:lnSpc>
              <a:buNone/>
            </a:pPr>
            <a:r>
              <a:rPr lang="en-US" altLang="ko-KR" sz="1100" b="0" dirty="0">
                <a:solidFill>
                  <a:srgbClr val="A535AE"/>
                </a:solidFill>
                <a:effectLst/>
                <a:latin typeface="Courier New" panose="02070309020205020404" pitchFamily="49" charset="0"/>
              </a:rPr>
              <a:t>print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(today)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4E7033F4-FD1B-ECD7-22A9-01E7421E4D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8957" y="4797479"/>
            <a:ext cx="1990725" cy="1438275"/>
          </a:xfrm>
          <a:prstGeom prst="rect">
            <a:avLst/>
          </a:prstGeom>
          <a:ln>
            <a:solidFill>
              <a:schemeClr val="bg2">
                <a:lumMod val="90000"/>
              </a:schemeClr>
            </a:solidFill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838FC05-5E8D-8F8F-0188-0B68F0447DD4}"/>
              </a:ext>
            </a:extLst>
          </p:cNvPr>
          <p:cNvSpPr txBox="1"/>
          <p:nvPr/>
        </p:nvSpPr>
        <p:spPr>
          <a:xfrm>
            <a:off x="298937" y="7354778"/>
            <a:ext cx="6002709" cy="1014380"/>
          </a:xfrm>
          <a:prstGeom prst="rect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txBody>
          <a:bodyPr wrap="square">
            <a:spAutoFit/>
          </a:bodyPr>
          <a:lstStyle/>
          <a:p>
            <a:pPr>
              <a:lnSpc>
                <a:spcPts val="1425"/>
              </a:lnSpc>
              <a:buNone/>
            </a:pPr>
            <a:r>
              <a:rPr lang="en-US" altLang="ko-KR" sz="1100" b="0" dirty="0">
                <a:solidFill>
                  <a:srgbClr val="FF5600"/>
                </a:solidFill>
                <a:effectLst/>
                <a:latin typeface="Courier New" panose="02070309020205020404" pitchFamily="49" charset="0"/>
              </a:rPr>
              <a:t>import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datetime </a:t>
            </a:r>
            <a:r>
              <a:rPr lang="en-US" altLang="ko-KR" sz="1100" b="0" dirty="0">
                <a:solidFill>
                  <a:srgbClr val="FF5600"/>
                </a:solidFill>
                <a:effectLst/>
                <a:latin typeface="Courier New" panose="02070309020205020404" pitchFamily="49" charset="0"/>
              </a:rPr>
              <a:t>as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dt</a:t>
            </a:r>
          </a:p>
          <a:p>
            <a:pPr>
              <a:lnSpc>
                <a:spcPts val="1425"/>
              </a:lnSpc>
              <a:buNone/>
            </a:pP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a</a:t>
            </a:r>
            <a:r>
              <a:rPr lang="en-US" altLang="ko-KR" sz="1100" b="0" dirty="0">
                <a:solidFill>
                  <a:srgbClr val="FF5600"/>
                </a:solidFill>
                <a:effectLst/>
                <a:latin typeface="Courier New" panose="02070309020205020404" pitchFamily="49" charset="0"/>
              </a:rPr>
              <a:t>=</a:t>
            </a:r>
            <a:r>
              <a:rPr lang="en-US" altLang="ko-KR" sz="1100" b="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dt.datetime.now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()</a:t>
            </a:r>
          </a:p>
          <a:p>
            <a:pPr>
              <a:lnSpc>
                <a:spcPts val="1425"/>
              </a:lnSpc>
              <a:buNone/>
            </a:pP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b</a:t>
            </a:r>
            <a:r>
              <a:rPr lang="en-US" altLang="ko-KR" sz="1100" b="0" dirty="0">
                <a:solidFill>
                  <a:srgbClr val="FF5600"/>
                </a:solidFill>
                <a:effectLst/>
                <a:latin typeface="Courier New" panose="02070309020205020404" pitchFamily="49" charset="0"/>
              </a:rPr>
              <a:t>=</a:t>
            </a:r>
            <a:r>
              <a:rPr lang="en-US" altLang="ko-KR" sz="1100" b="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dt.date.today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()</a:t>
            </a:r>
          </a:p>
          <a:p>
            <a:pPr>
              <a:lnSpc>
                <a:spcPts val="1425"/>
              </a:lnSpc>
              <a:buNone/>
            </a:pPr>
            <a:r>
              <a:rPr lang="en-US" altLang="ko-KR" sz="1100" b="0" dirty="0">
                <a:solidFill>
                  <a:srgbClr val="A535AE"/>
                </a:solidFill>
                <a:effectLst/>
                <a:latin typeface="Courier New" panose="02070309020205020404" pitchFamily="49" charset="0"/>
              </a:rPr>
              <a:t>print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(a)</a:t>
            </a:r>
          </a:p>
          <a:p>
            <a:pPr>
              <a:lnSpc>
                <a:spcPts val="1425"/>
              </a:lnSpc>
              <a:buNone/>
            </a:pPr>
            <a:r>
              <a:rPr lang="en-US" altLang="ko-KR" sz="1100" b="0" dirty="0">
                <a:solidFill>
                  <a:srgbClr val="A535AE"/>
                </a:solidFill>
                <a:effectLst/>
                <a:latin typeface="Courier New" panose="02070309020205020404" pitchFamily="49" charset="0"/>
              </a:rPr>
              <a:t>print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(b)</a:t>
            </a: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A0A34E2E-1007-E6F8-05EA-5C6A573EE8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7401" y="7755433"/>
            <a:ext cx="1866900" cy="428625"/>
          </a:xfrm>
          <a:prstGeom prst="rect">
            <a:avLst/>
          </a:prstGeom>
          <a:ln>
            <a:solidFill>
              <a:schemeClr val="bg2">
                <a:lumMod val="90000"/>
              </a:schemeClr>
            </a:solidFill>
          </a:ln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AA0FF5DB-F972-DAB7-CD3B-80926180BC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17F5C-E498-46DC-914F-6F75556D3BF8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75265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889A81-C34E-97A7-F76A-C5689A5DC6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2002D930-0074-372B-D3B0-65475F1013FC}"/>
              </a:ext>
            </a:extLst>
          </p:cNvPr>
          <p:cNvSpPr txBox="1"/>
          <p:nvPr/>
        </p:nvSpPr>
        <p:spPr>
          <a:xfrm>
            <a:off x="216000" y="763083"/>
            <a:ext cx="6480000" cy="58872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buFont typeface="+mj-lt"/>
              <a:buAutoNum type="arabicPeriod" startAt="3"/>
            </a:pPr>
            <a:r>
              <a:rPr lang="ko-KR" altLang="en-US" sz="1200" dirty="0"/>
              <a:t>중첩 제어구조 </a:t>
            </a:r>
            <a:r>
              <a:rPr lang="en-US" altLang="ko-KR" sz="1200" dirty="0"/>
              <a:t>: </a:t>
            </a:r>
            <a:r>
              <a:rPr lang="ko-KR" altLang="en-US" sz="1200" dirty="0"/>
              <a:t>명령어들을 반복하여 실행 </a:t>
            </a:r>
            <a:r>
              <a:rPr lang="en-US" altLang="ko-KR" sz="1200" dirty="0"/>
              <a:t> for, while</a:t>
            </a:r>
          </a:p>
          <a:p>
            <a:pPr marL="800100" lvl="1" indent="-342900">
              <a:lnSpc>
                <a:spcPct val="120000"/>
              </a:lnSpc>
              <a:buFont typeface="+mj-ea"/>
              <a:buAutoNum type="circleNumDbPlain"/>
            </a:pPr>
            <a:r>
              <a:rPr lang="ko-KR" altLang="en-US" sz="1200" dirty="0"/>
              <a:t>중첩 선택 구조</a:t>
            </a:r>
          </a:p>
          <a:p>
            <a:pPr marL="906463" lvl="3" indent="-228600" algn="just" defTabSz="914400" latinLnBrk="1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ko-KR" altLang="en-US" sz="1200" dirty="0"/>
              <a:t>여러 개의 </a:t>
            </a:r>
            <a:r>
              <a:rPr lang="en-US" altLang="ko-KR" sz="1200" dirty="0"/>
              <a:t>if </a:t>
            </a:r>
            <a:r>
              <a:rPr lang="ko-KR" altLang="en-US" sz="1200" dirty="0"/>
              <a:t>문을 중첩하여 사용하는 구조</a:t>
            </a:r>
            <a:endParaRPr lang="en-US" altLang="ko-KR" sz="1200" dirty="0"/>
          </a:p>
          <a:p>
            <a:pPr marL="906463" lvl="3" indent="-228600" algn="just" defTabSz="914400" latinLnBrk="1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endParaRPr lang="en-US" altLang="ko-KR" sz="1200" dirty="0">
              <a:solidFill>
                <a:sysClr val="windowText" lastClr="000000"/>
              </a:solidFill>
              <a:latin typeface="맑은 고딕" panose="020B0503020000020004" pitchFamily="50" charset="-127"/>
            </a:endParaRPr>
          </a:p>
          <a:p>
            <a:pPr marL="0" lvl="1" algn="just" defTabSz="914400" latinLnBrk="1">
              <a:lnSpc>
                <a:spcPct val="120000"/>
              </a:lnSpc>
              <a:spcBef>
                <a:spcPts val="600"/>
              </a:spcBef>
              <a:defRPr/>
            </a:pPr>
            <a:endParaRPr lang="en-US" altLang="ko-KR" sz="1200" dirty="0">
              <a:solidFill>
                <a:sysClr val="windowText" lastClr="000000"/>
              </a:solidFill>
              <a:latin typeface="맑은 고딕" panose="020B0503020000020004" pitchFamily="50" charset="-127"/>
            </a:endParaRPr>
          </a:p>
          <a:p>
            <a:pPr marL="0" lvl="1" algn="just" defTabSz="914400" latinLnBrk="1">
              <a:lnSpc>
                <a:spcPct val="120000"/>
              </a:lnSpc>
              <a:spcBef>
                <a:spcPts val="600"/>
              </a:spcBef>
              <a:defRPr/>
            </a:pPr>
            <a:endParaRPr lang="en-US" altLang="ko-KR" sz="1200" dirty="0">
              <a:solidFill>
                <a:sysClr val="windowText" lastClr="000000"/>
              </a:solidFill>
              <a:latin typeface="맑은 고딕" panose="020B0503020000020004" pitchFamily="50" charset="-127"/>
            </a:endParaRPr>
          </a:p>
          <a:p>
            <a:pPr marL="0" lvl="1" algn="just" defTabSz="914400" latinLnBrk="1">
              <a:lnSpc>
                <a:spcPct val="120000"/>
              </a:lnSpc>
              <a:spcBef>
                <a:spcPts val="600"/>
              </a:spcBef>
              <a:defRPr/>
            </a:pPr>
            <a:endParaRPr lang="en-US" altLang="ko-KR" sz="1200" dirty="0">
              <a:solidFill>
                <a:sysClr val="windowText" lastClr="000000"/>
              </a:solidFill>
              <a:latin typeface="맑은 고딕" panose="020B0503020000020004" pitchFamily="50" charset="-127"/>
            </a:endParaRPr>
          </a:p>
          <a:p>
            <a:pPr marL="0" lvl="1" algn="just" defTabSz="914400" latinLnBrk="1">
              <a:lnSpc>
                <a:spcPct val="120000"/>
              </a:lnSpc>
              <a:spcBef>
                <a:spcPts val="600"/>
              </a:spcBef>
              <a:defRPr/>
            </a:pPr>
            <a:endParaRPr lang="en-US" altLang="ko-KR" sz="1200" dirty="0">
              <a:solidFill>
                <a:sysClr val="windowText" lastClr="000000"/>
              </a:solidFill>
              <a:latin typeface="맑은 고딕" panose="020B0503020000020004" pitchFamily="50" charset="-127"/>
            </a:endParaRPr>
          </a:p>
          <a:p>
            <a:pPr marL="0" lvl="1" algn="just" defTabSz="914400" latinLnBrk="1">
              <a:lnSpc>
                <a:spcPct val="120000"/>
              </a:lnSpc>
              <a:spcBef>
                <a:spcPts val="600"/>
              </a:spcBef>
              <a:defRPr/>
            </a:pPr>
            <a:endParaRPr lang="en-US" altLang="ko-KR" sz="1200" dirty="0">
              <a:solidFill>
                <a:sysClr val="windowText" lastClr="000000"/>
              </a:solidFill>
              <a:latin typeface="맑은 고딕" panose="020B0503020000020004" pitchFamily="50" charset="-127"/>
            </a:endParaRPr>
          </a:p>
          <a:p>
            <a:pPr marL="0" lvl="1" algn="just" defTabSz="914400" latinLnBrk="1">
              <a:lnSpc>
                <a:spcPct val="120000"/>
              </a:lnSpc>
              <a:spcBef>
                <a:spcPts val="600"/>
              </a:spcBef>
              <a:defRPr/>
            </a:pPr>
            <a:endParaRPr lang="en-US" altLang="ko-KR" sz="1200" dirty="0">
              <a:solidFill>
                <a:sysClr val="windowText" lastClr="000000"/>
              </a:solidFill>
              <a:latin typeface="맑은 고딕" panose="020B0503020000020004" pitchFamily="50" charset="-127"/>
            </a:endParaRPr>
          </a:p>
          <a:p>
            <a:pPr marL="0" lvl="1" algn="just" defTabSz="914400" latinLnBrk="1">
              <a:lnSpc>
                <a:spcPct val="120000"/>
              </a:lnSpc>
              <a:spcBef>
                <a:spcPts val="600"/>
              </a:spcBef>
              <a:defRPr/>
            </a:pPr>
            <a:endParaRPr lang="en-US" altLang="ko-KR" sz="1200" dirty="0">
              <a:solidFill>
                <a:sysClr val="windowText" lastClr="000000"/>
              </a:solidFill>
              <a:latin typeface="맑은 고딕" panose="020B0503020000020004" pitchFamily="50" charset="-127"/>
            </a:endParaRPr>
          </a:p>
          <a:p>
            <a:pPr marL="0" lvl="1" algn="just" defTabSz="914400" latinLnBrk="1">
              <a:lnSpc>
                <a:spcPct val="120000"/>
              </a:lnSpc>
              <a:spcBef>
                <a:spcPts val="600"/>
              </a:spcBef>
              <a:defRPr/>
            </a:pPr>
            <a:endParaRPr lang="en-US" altLang="ko-KR" sz="1200" dirty="0">
              <a:solidFill>
                <a:sysClr val="windowText" lastClr="000000"/>
              </a:solidFill>
              <a:latin typeface="맑은 고딕" panose="020B0503020000020004" pitchFamily="50" charset="-127"/>
            </a:endParaRPr>
          </a:p>
          <a:p>
            <a:pPr marL="0" lvl="1" algn="just" defTabSz="914400" latinLnBrk="1">
              <a:lnSpc>
                <a:spcPct val="120000"/>
              </a:lnSpc>
              <a:spcBef>
                <a:spcPts val="600"/>
              </a:spcBef>
              <a:defRPr/>
            </a:pPr>
            <a:endParaRPr lang="en-US" altLang="ko-KR" sz="1200" dirty="0">
              <a:solidFill>
                <a:sysClr val="windowText" lastClr="000000"/>
              </a:solidFill>
              <a:latin typeface="맑은 고딕" panose="020B0503020000020004" pitchFamily="50" charset="-127"/>
            </a:endParaRPr>
          </a:p>
          <a:p>
            <a:pPr marL="0" lvl="1" algn="just" defTabSz="914400" latinLnBrk="1">
              <a:lnSpc>
                <a:spcPct val="120000"/>
              </a:lnSpc>
              <a:spcBef>
                <a:spcPts val="600"/>
              </a:spcBef>
              <a:defRPr/>
            </a:pPr>
            <a:endParaRPr lang="en-US" altLang="ko-KR" sz="1200" dirty="0">
              <a:solidFill>
                <a:sysClr val="windowText" lastClr="000000"/>
              </a:solidFill>
              <a:latin typeface="맑은 고딕" panose="020B0503020000020004" pitchFamily="50" charset="-127"/>
            </a:endParaRPr>
          </a:p>
          <a:p>
            <a:pPr marL="0" lvl="1" algn="just" defTabSz="914400" latinLnBrk="1">
              <a:lnSpc>
                <a:spcPct val="120000"/>
              </a:lnSpc>
              <a:spcBef>
                <a:spcPts val="600"/>
              </a:spcBef>
              <a:defRPr/>
            </a:pPr>
            <a:endParaRPr lang="en-US" altLang="ko-KR" sz="1200" dirty="0">
              <a:solidFill>
                <a:sysClr val="windowText" lastClr="000000"/>
              </a:solidFill>
              <a:latin typeface="맑은 고딕" panose="020B0503020000020004" pitchFamily="50" charset="-127"/>
            </a:endParaRPr>
          </a:p>
          <a:p>
            <a:pPr marL="0" lvl="1" algn="just" defTabSz="914400" latinLnBrk="1">
              <a:lnSpc>
                <a:spcPct val="120000"/>
              </a:lnSpc>
              <a:spcBef>
                <a:spcPts val="600"/>
              </a:spcBef>
              <a:defRPr/>
            </a:pPr>
            <a:endParaRPr lang="en-US" altLang="ko-KR" sz="1200" dirty="0">
              <a:solidFill>
                <a:sysClr val="windowText" lastClr="000000"/>
              </a:solidFill>
              <a:latin typeface="맑은 고딕" panose="020B0503020000020004" pitchFamily="50" charset="-127"/>
            </a:endParaRPr>
          </a:p>
          <a:p>
            <a:pPr marL="800100" lvl="1" indent="-342900">
              <a:lnSpc>
                <a:spcPct val="120000"/>
              </a:lnSpc>
              <a:buFont typeface="+mj-ea"/>
              <a:buAutoNum type="circleNumDbPlain" startAt="2"/>
            </a:pPr>
            <a:r>
              <a:rPr lang="ko-KR" altLang="en-US" sz="1200" dirty="0"/>
              <a:t>중첩 반복 구조</a:t>
            </a:r>
            <a:endParaRPr lang="en-US" altLang="ko-KR" sz="1200" dirty="0"/>
          </a:p>
          <a:p>
            <a:pPr marL="1085850" lvl="2" indent="-17145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ko-KR" altLang="en-US" sz="1200" dirty="0"/>
              <a:t>여러 개의 반복문을 중첩하여 사용하는 구조</a:t>
            </a:r>
          </a:p>
          <a:p>
            <a:pPr lvl="2">
              <a:lnSpc>
                <a:spcPct val="120000"/>
              </a:lnSpc>
            </a:pPr>
            <a:endParaRPr lang="ko-KR" altLang="en-US" sz="1200" dirty="0"/>
          </a:p>
          <a:p>
            <a:pPr marL="906463" lvl="3" indent="-228600" algn="just" defTabSz="914400" latinLnBrk="1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endParaRPr lang="ko-KR" altLang="en-US" sz="1200" dirty="0">
              <a:solidFill>
                <a:sysClr val="windowText" lastClr="000000"/>
              </a:solidFill>
              <a:latin typeface="맑은 고딕" panose="020B0503020000020004" pitchFamily="50" charset="-127"/>
            </a:endParaRPr>
          </a:p>
          <a:p>
            <a:pPr>
              <a:lnSpc>
                <a:spcPct val="120000"/>
              </a:lnSpc>
            </a:pPr>
            <a:endParaRPr lang="ko-KR" altLang="en-US" sz="1200" dirty="0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E8FF489C-3E00-9FD7-711F-22F2F84AC1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000" y="1543370"/>
            <a:ext cx="6506999" cy="338040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8B0A1E1A-832B-46C9-A482-5F4728CE2C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001" y="5970474"/>
            <a:ext cx="6479999" cy="3417142"/>
          </a:xfrm>
          <a:prstGeom prst="rect">
            <a:avLst/>
          </a:prstGeom>
        </p:spPr>
      </p:pic>
      <p:sp>
        <p:nvSpPr>
          <p:cNvPr id="6" name="직사각형 5">
            <a:extLst>
              <a:ext uri="{FF2B5EF4-FFF2-40B4-BE49-F238E27FC236}">
                <a16:creationId xmlns:a16="http://schemas.microsoft.com/office/drawing/2014/main" id="{1D19C7D2-85F0-724F-A5FE-ADFDA6B84895}"/>
              </a:ext>
            </a:extLst>
          </p:cNvPr>
          <p:cNvSpPr/>
          <p:nvPr/>
        </p:nvSpPr>
        <p:spPr>
          <a:xfrm>
            <a:off x="189000" y="225926"/>
            <a:ext cx="2140206" cy="392259"/>
          </a:xfrm>
          <a:prstGeom prst="rect">
            <a:avLst/>
          </a:prstGeom>
          <a:solidFill>
            <a:schemeClr val="accent1">
              <a:lumMod val="50000"/>
            </a:schemeClr>
          </a:solidFill>
          <a:ln w="63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1. </a:t>
            </a:r>
            <a:r>
              <a:rPr lang="ko-KR" altLang="en-US" sz="1400" b="1" dirty="0">
                <a:solidFill>
                  <a:schemeClr val="bg1"/>
                </a:solidFill>
              </a:rPr>
              <a:t>제어구조</a:t>
            </a:r>
          </a:p>
        </p:txBody>
      </p: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44DEFE83-3CFC-AA84-0623-6B317D15DD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17F5C-E498-46DC-914F-6F75556D3BF8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250211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314FA2-117B-2B0D-19E0-07BCBDD843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415468A6-D9CD-5755-25D4-DC7E959EFF42}"/>
              </a:ext>
            </a:extLst>
          </p:cNvPr>
          <p:cNvSpPr/>
          <p:nvPr/>
        </p:nvSpPr>
        <p:spPr>
          <a:xfrm>
            <a:off x="2346018" y="225926"/>
            <a:ext cx="2140206" cy="392259"/>
          </a:xfrm>
          <a:prstGeom prst="rect">
            <a:avLst/>
          </a:prstGeom>
          <a:noFill/>
          <a:ln w="63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>
                <a:solidFill>
                  <a:schemeClr val="tx1"/>
                </a:solidFill>
              </a:rPr>
              <a:t>교과서 예제</a:t>
            </a:r>
          </a:p>
        </p:txBody>
      </p:sp>
      <p:sp>
        <p:nvSpPr>
          <p:cNvPr id="3" name="내용 개체 틀 4">
            <a:extLst>
              <a:ext uri="{FF2B5EF4-FFF2-40B4-BE49-F238E27FC236}">
                <a16:creationId xmlns:a16="http://schemas.microsoft.com/office/drawing/2014/main" id="{029EA18D-1E0B-2D11-C594-A390C37061FB}"/>
              </a:ext>
            </a:extLst>
          </p:cNvPr>
          <p:cNvSpPr txBox="1">
            <a:spLocks/>
          </p:cNvSpPr>
          <p:nvPr/>
        </p:nvSpPr>
        <p:spPr>
          <a:xfrm>
            <a:off x="187130" y="811238"/>
            <a:ext cx="6466158" cy="46494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557227" rtl="0" eaLnBrk="1" latinLnBrk="1" hangingPunct="1">
              <a:lnSpc>
                <a:spcPct val="90000"/>
              </a:lnSpc>
              <a:spcBef>
                <a:spcPts val="609"/>
              </a:spcBef>
              <a:buFont typeface="Arial" panose="020B0604020202020204" pitchFamily="34" charset="0"/>
              <a:buNone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78613" indent="0" algn="ctr" defTabSz="557227" rtl="0" eaLnBrk="1" latinLnBrk="1" hangingPunct="1">
              <a:lnSpc>
                <a:spcPct val="90000"/>
              </a:lnSpc>
              <a:spcBef>
                <a:spcPts val="305"/>
              </a:spcBef>
              <a:buFont typeface="Arial" panose="020B0604020202020204" pitchFamily="34" charset="0"/>
              <a:buNone/>
              <a:defRPr sz="121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7227" indent="0" algn="ctr" defTabSz="557227" rtl="0" eaLnBrk="1" latinLnBrk="1" hangingPunct="1">
              <a:lnSpc>
                <a:spcPct val="90000"/>
              </a:lnSpc>
              <a:spcBef>
                <a:spcPts val="305"/>
              </a:spcBef>
              <a:buFont typeface="Arial" panose="020B0604020202020204" pitchFamily="34" charset="0"/>
              <a:buNone/>
              <a:defRPr sz="109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35840" indent="0" algn="ctr" defTabSz="557227" rtl="0" eaLnBrk="1" latinLnBrk="1" hangingPunct="1">
              <a:lnSpc>
                <a:spcPct val="90000"/>
              </a:lnSpc>
              <a:spcBef>
                <a:spcPts val="305"/>
              </a:spcBef>
              <a:buFont typeface="Arial" panose="020B0604020202020204" pitchFamily="34" charset="0"/>
              <a:buNone/>
              <a:defRPr sz="9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14453" indent="0" algn="ctr" defTabSz="557227" rtl="0" eaLnBrk="1" latinLnBrk="1" hangingPunct="1">
              <a:lnSpc>
                <a:spcPct val="90000"/>
              </a:lnSpc>
              <a:spcBef>
                <a:spcPts val="305"/>
              </a:spcBef>
              <a:buFont typeface="Arial" panose="020B0604020202020204" pitchFamily="34" charset="0"/>
              <a:buNone/>
              <a:defRPr sz="9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93066" indent="0" algn="ctr" defTabSz="557227" rtl="0" eaLnBrk="1" latinLnBrk="1" hangingPunct="1">
              <a:lnSpc>
                <a:spcPct val="90000"/>
              </a:lnSpc>
              <a:spcBef>
                <a:spcPts val="305"/>
              </a:spcBef>
              <a:buFont typeface="Arial" panose="020B0604020202020204" pitchFamily="34" charset="0"/>
              <a:buNone/>
              <a:defRPr sz="9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680" indent="0" algn="ctr" defTabSz="557227" rtl="0" eaLnBrk="1" latinLnBrk="1" hangingPunct="1">
              <a:lnSpc>
                <a:spcPct val="90000"/>
              </a:lnSpc>
              <a:spcBef>
                <a:spcPts val="305"/>
              </a:spcBef>
              <a:buFont typeface="Arial" panose="020B0604020202020204" pitchFamily="34" charset="0"/>
              <a:buNone/>
              <a:defRPr sz="9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50293" indent="0" algn="ctr" defTabSz="557227" rtl="0" eaLnBrk="1" latinLnBrk="1" hangingPunct="1">
              <a:lnSpc>
                <a:spcPct val="90000"/>
              </a:lnSpc>
              <a:spcBef>
                <a:spcPts val="305"/>
              </a:spcBef>
              <a:buFont typeface="Arial" panose="020B0604020202020204" pitchFamily="34" charset="0"/>
              <a:buNone/>
              <a:defRPr sz="9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28906" indent="0" algn="ctr" defTabSz="557227" rtl="0" eaLnBrk="1" latinLnBrk="1" hangingPunct="1">
              <a:lnSpc>
                <a:spcPct val="90000"/>
              </a:lnSpc>
              <a:spcBef>
                <a:spcPts val="305"/>
              </a:spcBef>
              <a:buFont typeface="Arial" panose="020B0604020202020204" pitchFamily="34" charset="0"/>
              <a:buNone/>
              <a:defRPr sz="9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defTabSz="9144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US" altLang="ko-KR" sz="1200" dirty="0">
                <a:solidFill>
                  <a:srgbClr val="7030A0"/>
                </a:solidFill>
              </a:rPr>
              <a:t>3</a:t>
            </a:r>
            <a:r>
              <a:rPr lang="ko-KR" altLang="en-US" sz="1200" dirty="0">
                <a:solidFill>
                  <a:srgbClr val="7030A0"/>
                </a:solidFill>
              </a:rPr>
              <a:t>명의 학생 이름 중 사전순으로 가장 마지막 학생의 이름을 출력하는 알고리즘을 순서도로 표현하고</a:t>
            </a:r>
            <a:r>
              <a:rPr lang="en-US" altLang="ko-KR" sz="1200" dirty="0">
                <a:solidFill>
                  <a:srgbClr val="7030A0"/>
                </a:solidFill>
              </a:rPr>
              <a:t>, </a:t>
            </a:r>
            <a:r>
              <a:rPr lang="ko-KR" altLang="en-US" sz="1200" dirty="0">
                <a:solidFill>
                  <a:srgbClr val="7030A0"/>
                </a:solidFill>
              </a:rPr>
              <a:t>소스 코드를 완성해 보자</a:t>
            </a:r>
            <a:r>
              <a:rPr lang="en-US" altLang="ko-KR" sz="1200" dirty="0">
                <a:solidFill>
                  <a:srgbClr val="7030A0"/>
                </a:solidFill>
              </a:rPr>
              <a:t>.</a:t>
            </a:r>
          </a:p>
          <a:p>
            <a:pPr algn="just" defTabSz="9144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/>
            </a:pPr>
            <a:endParaRPr lang="en-US" altLang="ko-KR" sz="1200" dirty="0">
              <a:solidFill>
                <a:srgbClr val="7030A0"/>
              </a:solidFill>
            </a:endParaRPr>
          </a:p>
          <a:p>
            <a:pPr algn="just" defTabSz="9144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/>
            </a:pPr>
            <a:endParaRPr lang="en-US" altLang="ko-KR" sz="1200" dirty="0">
              <a:solidFill>
                <a:srgbClr val="7030A0"/>
              </a:solidFill>
            </a:endParaRPr>
          </a:p>
          <a:p>
            <a:pPr algn="just" defTabSz="9144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/>
            </a:pPr>
            <a:endParaRPr lang="en-US" altLang="ko-KR" sz="1200" dirty="0">
              <a:solidFill>
                <a:srgbClr val="7030A0"/>
              </a:solidFill>
            </a:endParaRPr>
          </a:p>
          <a:p>
            <a:pPr algn="just" defTabSz="9144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/>
            </a:pPr>
            <a:endParaRPr lang="en-US" altLang="ko-KR" sz="1200" dirty="0">
              <a:solidFill>
                <a:srgbClr val="7030A0"/>
              </a:solidFill>
            </a:endParaRPr>
          </a:p>
          <a:p>
            <a:pPr algn="just" defTabSz="9144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/>
            </a:pPr>
            <a:endParaRPr lang="en-US" altLang="ko-KR" sz="1200" dirty="0">
              <a:solidFill>
                <a:srgbClr val="7030A0"/>
              </a:solidFill>
            </a:endParaRPr>
          </a:p>
          <a:p>
            <a:pPr algn="just" defTabSz="9144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/>
            </a:pPr>
            <a:endParaRPr lang="en-US" altLang="ko-KR" sz="1200" dirty="0">
              <a:solidFill>
                <a:srgbClr val="7030A0"/>
              </a:solidFill>
            </a:endParaRPr>
          </a:p>
          <a:p>
            <a:pPr algn="just" defTabSz="9144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/>
            </a:pPr>
            <a:endParaRPr lang="en-US" altLang="ko-KR" sz="1200" dirty="0">
              <a:solidFill>
                <a:srgbClr val="7030A0"/>
              </a:solidFill>
            </a:endParaRPr>
          </a:p>
          <a:p>
            <a:pPr algn="just" defTabSz="9144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/>
            </a:pPr>
            <a:endParaRPr lang="en-US" altLang="ko-KR" sz="1200" dirty="0">
              <a:solidFill>
                <a:srgbClr val="7030A0"/>
              </a:solidFill>
            </a:endParaRPr>
          </a:p>
          <a:p>
            <a:pPr algn="just" defTabSz="9144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/>
            </a:pPr>
            <a:endParaRPr lang="en-US" altLang="ko-KR" sz="1200" dirty="0">
              <a:solidFill>
                <a:srgbClr val="7030A0"/>
              </a:solidFill>
            </a:endParaRPr>
          </a:p>
          <a:p>
            <a:pPr algn="just" defTabSz="9144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/>
            </a:pPr>
            <a:endParaRPr lang="en-US" altLang="ko-KR" sz="1200" dirty="0">
              <a:solidFill>
                <a:srgbClr val="7030A0"/>
              </a:solidFill>
            </a:endParaRPr>
          </a:p>
          <a:p>
            <a:pPr algn="just" defTabSz="9144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/>
            </a:pPr>
            <a:endParaRPr lang="en-US" altLang="ko-KR" sz="1200" dirty="0">
              <a:solidFill>
                <a:srgbClr val="7030A0"/>
              </a:solidFill>
            </a:endParaRPr>
          </a:p>
          <a:p>
            <a:pPr algn="just" defTabSz="9144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/>
            </a:pPr>
            <a:endParaRPr lang="en-US" altLang="ko-KR" sz="1200" dirty="0">
              <a:solidFill>
                <a:srgbClr val="7030A0"/>
              </a:solidFill>
            </a:endParaRPr>
          </a:p>
          <a:p>
            <a:pPr algn="just" defTabSz="9144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/>
            </a:pPr>
            <a:endParaRPr lang="en-US" altLang="ko-KR" sz="1200" dirty="0">
              <a:solidFill>
                <a:srgbClr val="7030A0"/>
              </a:solidFill>
            </a:endParaRPr>
          </a:p>
          <a:p>
            <a:pPr algn="just" defTabSz="9144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/>
            </a:pPr>
            <a:endParaRPr lang="en-US" altLang="ko-KR" sz="1200" dirty="0">
              <a:solidFill>
                <a:srgbClr val="7030A0"/>
              </a:solidFill>
            </a:endParaRPr>
          </a:p>
          <a:p>
            <a:pPr algn="just" defTabSz="9144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/>
            </a:pPr>
            <a:endParaRPr lang="en-US" altLang="ko-KR" sz="1200" dirty="0">
              <a:solidFill>
                <a:srgbClr val="7030A0"/>
              </a:solidFill>
            </a:endParaRPr>
          </a:p>
          <a:p>
            <a:pPr algn="just" defTabSz="9144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/>
            </a:pPr>
            <a:endParaRPr lang="ko-KR" altLang="en-US" sz="1200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BCA49CF9-C94F-1994-2648-0FF531C66F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130" y="1416958"/>
            <a:ext cx="6508670" cy="2833070"/>
          </a:xfrm>
          <a:prstGeom prst="rect">
            <a:avLst/>
          </a:prstGeom>
        </p:spPr>
      </p:pic>
      <p:sp>
        <p:nvSpPr>
          <p:cNvPr id="6" name="직사각형 5">
            <a:extLst>
              <a:ext uri="{FF2B5EF4-FFF2-40B4-BE49-F238E27FC236}">
                <a16:creationId xmlns:a16="http://schemas.microsoft.com/office/drawing/2014/main" id="{7CC6534B-40CE-EFEA-6E6F-BFC442677C53}"/>
              </a:ext>
            </a:extLst>
          </p:cNvPr>
          <p:cNvSpPr/>
          <p:nvPr/>
        </p:nvSpPr>
        <p:spPr>
          <a:xfrm>
            <a:off x="189000" y="225926"/>
            <a:ext cx="2140206" cy="392259"/>
          </a:xfrm>
          <a:prstGeom prst="rect">
            <a:avLst/>
          </a:prstGeom>
          <a:solidFill>
            <a:schemeClr val="accent1">
              <a:lumMod val="50000"/>
            </a:schemeClr>
          </a:solidFill>
          <a:ln w="63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1. </a:t>
            </a:r>
            <a:r>
              <a:rPr lang="ko-KR" altLang="en-US" sz="1400" b="1" dirty="0">
                <a:solidFill>
                  <a:schemeClr val="bg1"/>
                </a:solidFill>
              </a:rPr>
              <a:t>제어구조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198395DE-26EF-A9DF-1156-408FC84B0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17F5C-E498-46DC-914F-6F75556D3BF8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610943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090A61-5CBA-C431-BB92-470F13D73B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BC183CFE-94AB-C9F3-9C23-0EECBBB8D1CF}"/>
              </a:ext>
            </a:extLst>
          </p:cNvPr>
          <p:cNvSpPr/>
          <p:nvPr/>
        </p:nvSpPr>
        <p:spPr>
          <a:xfrm>
            <a:off x="2346018" y="225926"/>
            <a:ext cx="2140206" cy="392259"/>
          </a:xfrm>
          <a:prstGeom prst="rect">
            <a:avLst/>
          </a:prstGeom>
          <a:noFill/>
          <a:ln w="63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>
                <a:solidFill>
                  <a:schemeClr val="tx1"/>
                </a:solidFill>
              </a:rPr>
              <a:t>교과서 예제</a:t>
            </a:r>
          </a:p>
        </p:txBody>
      </p:sp>
      <p:sp>
        <p:nvSpPr>
          <p:cNvPr id="3" name="내용 개체 틀 4">
            <a:extLst>
              <a:ext uri="{FF2B5EF4-FFF2-40B4-BE49-F238E27FC236}">
                <a16:creationId xmlns:a16="http://schemas.microsoft.com/office/drawing/2014/main" id="{DE6FD97C-43BB-933A-3B52-BF5BF35C34A1}"/>
              </a:ext>
            </a:extLst>
          </p:cNvPr>
          <p:cNvSpPr txBox="1">
            <a:spLocks/>
          </p:cNvSpPr>
          <p:nvPr/>
        </p:nvSpPr>
        <p:spPr>
          <a:xfrm>
            <a:off x="187130" y="811238"/>
            <a:ext cx="6466158" cy="46494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557227" rtl="0" eaLnBrk="1" latinLnBrk="1" hangingPunct="1">
              <a:lnSpc>
                <a:spcPct val="90000"/>
              </a:lnSpc>
              <a:spcBef>
                <a:spcPts val="609"/>
              </a:spcBef>
              <a:buFont typeface="Arial" panose="020B0604020202020204" pitchFamily="34" charset="0"/>
              <a:buNone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78613" indent="0" algn="ctr" defTabSz="557227" rtl="0" eaLnBrk="1" latinLnBrk="1" hangingPunct="1">
              <a:lnSpc>
                <a:spcPct val="90000"/>
              </a:lnSpc>
              <a:spcBef>
                <a:spcPts val="305"/>
              </a:spcBef>
              <a:buFont typeface="Arial" panose="020B0604020202020204" pitchFamily="34" charset="0"/>
              <a:buNone/>
              <a:defRPr sz="121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7227" indent="0" algn="ctr" defTabSz="557227" rtl="0" eaLnBrk="1" latinLnBrk="1" hangingPunct="1">
              <a:lnSpc>
                <a:spcPct val="90000"/>
              </a:lnSpc>
              <a:spcBef>
                <a:spcPts val="305"/>
              </a:spcBef>
              <a:buFont typeface="Arial" panose="020B0604020202020204" pitchFamily="34" charset="0"/>
              <a:buNone/>
              <a:defRPr sz="109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35840" indent="0" algn="ctr" defTabSz="557227" rtl="0" eaLnBrk="1" latinLnBrk="1" hangingPunct="1">
              <a:lnSpc>
                <a:spcPct val="90000"/>
              </a:lnSpc>
              <a:spcBef>
                <a:spcPts val="305"/>
              </a:spcBef>
              <a:buFont typeface="Arial" panose="020B0604020202020204" pitchFamily="34" charset="0"/>
              <a:buNone/>
              <a:defRPr sz="9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14453" indent="0" algn="ctr" defTabSz="557227" rtl="0" eaLnBrk="1" latinLnBrk="1" hangingPunct="1">
              <a:lnSpc>
                <a:spcPct val="90000"/>
              </a:lnSpc>
              <a:spcBef>
                <a:spcPts val="305"/>
              </a:spcBef>
              <a:buFont typeface="Arial" panose="020B0604020202020204" pitchFamily="34" charset="0"/>
              <a:buNone/>
              <a:defRPr sz="9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93066" indent="0" algn="ctr" defTabSz="557227" rtl="0" eaLnBrk="1" latinLnBrk="1" hangingPunct="1">
              <a:lnSpc>
                <a:spcPct val="90000"/>
              </a:lnSpc>
              <a:spcBef>
                <a:spcPts val="305"/>
              </a:spcBef>
              <a:buFont typeface="Arial" panose="020B0604020202020204" pitchFamily="34" charset="0"/>
              <a:buNone/>
              <a:defRPr sz="9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680" indent="0" algn="ctr" defTabSz="557227" rtl="0" eaLnBrk="1" latinLnBrk="1" hangingPunct="1">
              <a:lnSpc>
                <a:spcPct val="90000"/>
              </a:lnSpc>
              <a:spcBef>
                <a:spcPts val="305"/>
              </a:spcBef>
              <a:buFont typeface="Arial" panose="020B0604020202020204" pitchFamily="34" charset="0"/>
              <a:buNone/>
              <a:defRPr sz="9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50293" indent="0" algn="ctr" defTabSz="557227" rtl="0" eaLnBrk="1" latinLnBrk="1" hangingPunct="1">
              <a:lnSpc>
                <a:spcPct val="90000"/>
              </a:lnSpc>
              <a:spcBef>
                <a:spcPts val="305"/>
              </a:spcBef>
              <a:buFont typeface="Arial" panose="020B0604020202020204" pitchFamily="34" charset="0"/>
              <a:buNone/>
              <a:defRPr sz="9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28906" indent="0" algn="ctr" defTabSz="557227" rtl="0" eaLnBrk="1" latinLnBrk="1" hangingPunct="1">
              <a:lnSpc>
                <a:spcPct val="90000"/>
              </a:lnSpc>
              <a:spcBef>
                <a:spcPts val="305"/>
              </a:spcBef>
              <a:buFont typeface="Arial" panose="020B0604020202020204" pitchFamily="34" charset="0"/>
              <a:buNone/>
              <a:defRPr sz="9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defTabSz="9144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ko-KR" altLang="en-US" sz="1200" dirty="0">
                <a:solidFill>
                  <a:srgbClr val="7030A0"/>
                </a:solidFill>
              </a:rPr>
              <a:t>규칙 </a:t>
            </a:r>
            <a:r>
              <a:rPr lang="en-US" altLang="ko-KR" sz="1200" dirty="0">
                <a:solidFill>
                  <a:srgbClr val="7030A0"/>
                </a:solidFill>
              </a:rPr>
              <a:t>1~3</a:t>
            </a:r>
            <a:r>
              <a:rPr lang="ko-KR" altLang="en-US" sz="1200" dirty="0">
                <a:solidFill>
                  <a:srgbClr val="7030A0"/>
                </a:solidFill>
              </a:rPr>
              <a:t>을 만족하는 </a:t>
            </a:r>
            <a:r>
              <a:rPr lang="en-US" altLang="ko-KR" sz="1200" dirty="0">
                <a:solidFill>
                  <a:srgbClr val="7030A0"/>
                </a:solidFill>
              </a:rPr>
              <a:t>up/down </a:t>
            </a:r>
            <a:r>
              <a:rPr lang="ko-KR" altLang="en-US" sz="1200" dirty="0">
                <a:solidFill>
                  <a:srgbClr val="7030A0"/>
                </a:solidFill>
              </a:rPr>
              <a:t>게임을 만들기 위한 알고리즘을 순서도로 표현해 보자</a:t>
            </a:r>
            <a:r>
              <a:rPr lang="en-US" altLang="ko-KR" sz="1200" dirty="0">
                <a:solidFill>
                  <a:srgbClr val="7030A0"/>
                </a:solidFill>
              </a:rPr>
              <a:t>.</a:t>
            </a:r>
            <a:endParaRPr lang="ko-KR" altLang="en-US" sz="1200" dirty="0"/>
          </a:p>
          <a:p>
            <a:pPr algn="just" defTabSz="9144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/>
            </a:pPr>
            <a:endParaRPr lang="en-US" altLang="ko-KR" sz="1200" dirty="0">
              <a:solidFill>
                <a:srgbClr val="7030A0"/>
              </a:solidFill>
            </a:endParaRPr>
          </a:p>
          <a:p>
            <a:pPr algn="just" defTabSz="9144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/>
            </a:pPr>
            <a:endParaRPr lang="en-US" altLang="ko-KR" sz="1200" dirty="0">
              <a:solidFill>
                <a:srgbClr val="7030A0"/>
              </a:solidFill>
            </a:endParaRPr>
          </a:p>
          <a:p>
            <a:pPr algn="just" defTabSz="9144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/>
            </a:pPr>
            <a:endParaRPr lang="en-US" altLang="ko-KR" sz="1200" dirty="0">
              <a:solidFill>
                <a:srgbClr val="7030A0"/>
              </a:solidFill>
            </a:endParaRPr>
          </a:p>
          <a:p>
            <a:pPr algn="just" defTabSz="9144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/>
            </a:pPr>
            <a:endParaRPr lang="ko-KR" altLang="en-US" sz="1200" dirty="0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BB0635F1-E3E8-9F24-89BB-EB403E2E4A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130" y="1112975"/>
            <a:ext cx="6466158" cy="3520520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F222A1B1-9022-B829-2AA2-CECD91D225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7381" y="1267535"/>
            <a:ext cx="2476138" cy="2802189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AD26A7B4-1B9C-0777-E91B-D5EB03DD3CF9}"/>
              </a:ext>
            </a:extLst>
          </p:cNvPr>
          <p:cNvSpPr/>
          <p:nvPr/>
        </p:nvSpPr>
        <p:spPr>
          <a:xfrm>
            <a:off x="189000" y="225926"/>
            <a:ext cx="2140206" cy="392259"/>
          </a:xfrm>
          <a:prstGeom prst="rect">
            <a:avLst/>
          </a:prstGeom>
          <a:solidFill>
            <a:schemeClr val="accent1">
              <a:lumMod val="50000"/>
            </a:schemeClr>
          </a:solidFill>
          <a:ln w="63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1. </a:t>
            </a:r>
            <a:r>
              <a:rPr lang="ko-KR" altLang="en-US" sz="1400" b="1" dirty="0">
                <a:solidFill>
                  <a:schemeClr val="bg1"/>
                </a:solidFill>
              </a:rPr>
              <a:t>제어구조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5806DA1-D633-CFD3-523E-5379ACFC2AB0}"/>
              </a:ext>
            </a:extLst>
          </p:cNvPr>
          <p:cNvSpPr txBox="1"/>
          <p:nvPr/>
        </p:nvSpPr>
        <p:spPr>
          <a:xfrm>
            <a:off x="204712" y="4737255"/>
            <a:ext cx="6466158" cy="4958152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buNone/>
            </a:pPr>
            <a:r>
              <a:rPr lang="en-US" altLang="ko-KR" sz="1100" b="0" dirty="0">
                <a:solidFill>
                  <a:srgbClr val="0000FF"/>
                </a:solidFill>
                <a:effectLst/>
                <a:latin typeface="Courier New" panose="02070309020205020404" pitchFamily="49" charset="0"/>
              </a:rPr>
              <a:t>import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random</a:t>
            </a:r>
          </a:p>
          <a:p>
            <a:pPr>
              <a:lnSpc>
                <a:spcPct val="120000"/>
              </a:lnSpc>
              <a:buNone/>
            </a:pPr>
            <a:r>
              <a:rPr lang="en-US" altLang="ko-KR" sz="1100" b="0" i="1" dirty="0">
                <a:solidFill>
                  <a:srgbClr val="0066FF"/>
                </a:solidFill>
                <a:effectLst/>
                <a:latin typeface="Courier New" panose="02070309020205020404" pitchFamily="49" charset="0"/>
              </a:rPr>
              <a:t># </a:t>
            </a:r>
            <a:r>
              <a:rPr lang="ko-KR" altLang="en-US" sz="1100" b="0" i="1" dirty="0">
                <a:solidFill>
                  <a:srgbClr val="0066FF"/>
                </a:solidFill>
                <a:effectLst/>
                <a:latin typeface="Courier New" panose="02070309020205020404" pitchFamily="49" charset="0"/>
              </a:rPr>
              <a:t>컴퓨터가 </a:t>
            </a:r>
            <a:r>
              <a:rPr lang="en-US" altLang="ko-KR" sz="1100" b="0" i="1" dirty="0">
                <a:solidFill>
                  <a:srgbClr val="0066FF"/>
                </a:solidFill>
                <a:effectLst/>
                <a:latin typeface="Courier New" panose="02070309020205020404" pitchFamily="49" charset="0"/>
              </a:rPr>
              <a:t>1~1000 </a:t>
            </a:r>
            <a:r>
              <a:rPr lang="ko-KR" altLang="en-US" sz="1100" b="0" i="1" dirty="0">
                <a:solidFill>
                  <a:srgbClr val="0066FF"/>
                </a:solidFill>
                <a:effectLst/>
                <a:latin typeface="Courier New" panose="02070309020205020404" pitchFamily="49" charset="0"/>
              </a:rPr>
              <a:t>사이 숫자 선택</a:t>
            </a:r>
            <a:endParaRPr lang="ko-KR" altLang="en-US" sz="1100" b="0" dirty="0">
              <a:solidFill>
                <a:srgbClr val="000000"/>
              </a:solidFill>
              <a:effectLst/>
              <a:latin typeface="Courier New" panose="02070309020205020404" pitchFamily="49" charset="0"/>
            </a:endParaRPr>
          </a:p>
          <a:p>
            <a:pPr>
              <a:lnSpc>
                <a:spcPct val="120000"/>
              </a:lnSpc>
              <a:buNone/>
            </a:pP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n </a:t>
            </a:r>
            <a:r>
              <a:rPr lang="en-US" altLang="ko-KR" sz="1100" b="0" dirty="0">
                <a:solidFill>
                  <a:srgbClr val="0000FF"/>
                </a:solidFill>
                <a:effectLst/>
                <a:latin typeface="Courier New" panose="02070309020205020404" pitchFamily="49" charset="0"/>
              </a:rPr>
              <a:t>=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altLang="ko-KR" sz="1100" b="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random.randint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lang="en-US" altLang="ko-KR" sz="1100" b="0" dirty="0">
                <a:solidFill>
                  <a:srgbClr val="0066FF"/>
                </a:solidFill>
                <a:effectLst/>
                <a:latin typeface="Courier New" panose="02070309020205020404" pitchFamily="49" charset="0"/>
              </a:rPr>
              <a:t>1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 </a:t>
            </a:r>
            <a:r>
              <a:rPr lang="en-US" altLang="ko-KR" sz="1100" b="0" dirty="0">
                <a:solidFill>
                  <a:srgbClr val="0066FF"/>
                </a:solidFill>
                <a:effectLst/>
                <a:latin typeface="Courier New" panose="02070309020205020404" pitchFamily="49" charset="0"/>
              </a:rPr>
              <a:t>1000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)</a:t>
            </a:r>
          </a:p>
          <a:p>
            <a:pPr>
              <a:lnSpc>
                <a:spcPct val="120000"/>
              </a:lnSpc>
              <a:buNone/>
            </a:pPr>
            <a:endParaRPr lang="en-US" altLang="ko-KR" sz="1100" b="0" dirty="0">
              <a:solidFill>
                <a:srgbClr val="000000"/>
              </a:solidFill>
              <a:effectLst/>
              <a:latin typeface="Courier New" panose="02070309020205020404" pitchFamily="49" charset="0"/>
            </a:endParaRPr>
          </a:p>
          <a:p>
            <a:pPr>
              <a:lnSpc>
                <a:spcPct val="120000"/>
              </a:lnSpc>
              <a:buNone/>
            </a:pPr>
            <a:r>
              <a:rPr lang="en-US" altLang="ko-KR" sz="1100" b="0" i="1" dirty="0">
                <a:solidFill>
                  <a:srgbClr val="0066FF"/>
                </a:solidFill>
                <a:effectLst/>
                <a:latin typeface="Courier New" panose="02070309020205020404" pitchFamily="49" charset="0"/>
              </a:rPr>
              <a:t># </a:t>
            </a:r>
            <a:r>
              <a:rPr lang="ko-KR" altLang="en-US" sz="1100" b="0" i="1" dirty="0">
                <a:solidFill>
                  <a:srgbClr val="0066FF"/>
                </a:solidFill>
                <a:effectLst/>
                <a:latin typeface="Courier New" panose="02070309020205020404" pitchFamily="49" charset="0"/>
              </a:rPr>
              <a:t>시도 횟수</a:t>
            </a:r>
            <a:endParaRPr lang="ko-KR" altLang="en-US" sz="1100" b="0" dirty="0">
              <a:solidFill>
                <a:srgbClr val="000000"/>
              </a:solidFill>
              <a:effectLst/>
              <a:latin typeface="Courier New" panose="02070309020205020404" pitchFamily="49" charset="0"/>
            </a:endParaRPr>
          </a:p>
          <a:p>
            <a:pPr>
              <a:lnSpc>
                <a:spcPct val="120000"/>
              </a:lnSpc>
              <a:buNone/>
            </a:pPr>
            <a:r>
              <a:rPr lang="en-US" altLang="ko-KR" sz="1100" b="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cnt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altLang="ko-KR" sz="1100" b="0" dirty="0">
                <a:solidFill>
                  <a:srgbClr val="0000FF"/>
                </a:solidFill>
                <a:effectLst/>
                <a:latin typeface="Courier New" panose="02070309020205020404" pitchFamily="49" charset="0"/>
              </a:rPr>
              <a:t>=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altLang="ko-KR" sz="1100" b="0" dirty="0">
                <a:solidFill>
                  <a:srgbClr val="0066FF"/>
                </a:solidFill>
                <a:effectLst/>
                <a:latin typeface="Courier New" panose="02070309020205020404" pitchFamily="49" charset="0"/>
              </a:rPr>
              <a:t>0</a:t>
            </a:r>
            <a:endParaRPr lang="en-US" altLang="ko-KR" sz="1100" b="0" dirty="0">
              <a:solidFill>
                <a:srgbClr val="000000"/>
              </a:solidFill>
              <a:effectLst/>
              <a:latin typeface="Courier New" panose="02070309020205020404" pitchFamily="49" charset="0"/>
            </a:endParaRPr>
          </a:p>
          <a:p>
            <a:pPr>
              <a:lnSpc>
                <a:spcPct val="120000"/>
              </a:lnSpc>
              <a:buNone/>
            </a:pPr>
            <a:r>
              <a:rPr lang="en-US" altLang="ko-KR" sz="1100" b="0" dirty="0">
                <a:solidFill>
                  <a:srgbClr val="0000FF"/>
                </a:solidFill>
                <a:effectLst/>
                <a:latin typeface="Courier New" panose="02070309020205020404" pitchFamily="49" charset="0"/>
              </a:rPr>
              <a:t>while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altLang="ko-KR" sz="1100" b="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cnt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altLang="ko-KR" sz="1100" b="0" dirty="0">
                <a:solidFill>
                  <a:srgbClr val="0000FF"/>
                </a:solidFill>
                <a:effectLst/>
                <a:latin typeface="Courier New" panose="02070309020205020404" pitchFamily="49" charset="0"/>
              </a:rPr>
              <a:t>&lt;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altLang="ko-KR" sz="1100" b="0" dirty="0">
                <a:solidFill>
                  <a:srgbClr val="0066FF"/>
                </a:solidFill>
                <a:effectLst/>
                <a:latin typeface="Courier New" panose="02070309020205020404" pitchFamily="49" charset="0"/>
              </a:rPr>
              <a:t>10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:</a:t>
            </a:r>
          </a:p>
          <a:p>
            <a:pPr>
              <a:lnSpc>
                <a:spcPct val="120000"/>
              </a:lnSpc>
              <a:buNone/>
            </a:pP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    </a:t>
            </a:r>
            <a:r>
              <a:rPr lang="en-US" altLang="ko-KR" sz="1100" b="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inp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altLang="ko-KR" sz="1100" b="0" dirty="0">
                <a:solidFill>
                  <a:srgbClr val="0000FF"/>
                </a:solidFill>
                <a:effectLst/>
                <a:latin typeface="Courier New" panose="02070309020205020404" pitchFamily="49" charset="0"/>
              </a:rPr>
              <a:t>=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altLang="ko-KR" sz="1100" b="1" dirty="0">
                <a:solidFill>
                  <a:srgbClr val="3333FF"/>
                </a:solidFill>
                <a:effectLst/>
                <a:latin typeface="Courier New" panose="02070309020205020404" pitchFamily="49" charset="0"/>
              </a:rPr>
              <a:t>int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lang="en-US" altLang="ko-KR" sz="1100" b="1" dirty="0">
                <a:solidFill>
                  <a:srgbClr val="3333FF"/>
                </a:solidFill>
                <a:effectLst/>
                <a:latin typeface="Courier New" panose="02070309020205020404" pitchFamily="49" charset="0"/>
              </a:rPr>
              <a:t>input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lang="en-US" altLang="ko-KR" sz="1100" b="0" dirty="0">
                <a:solidFill>
                  <a:srgbClr val="009933"/>
                </a:solidFill>
                <a:effectLst/>
                <a:latin typeface="Courier New" panose="02070309020205020404" pitchFamily="49" charset="0"/>
              </a:rPr>
              <a:t>"</a:t>
            </a:r>
            <a:r>
              <a:rPr lang="ko-KR" altLang="en-US" sz="1100" b="0" dirty="0">
                <a:solidFill>
                  <a:srgbClr val="009933"/>
                </a:solidFill>
                <a:effectLst/>
                <a:latin typeface="Courier New" panose="02070309020205020404" pitchFamily="49" charset="0"/>
              </a:rPr>
              <a:t>숫자 입력</a:t>
            </a:r>
            <a:r>
              <a:rPr lang="en-US" altLang="ko-KR" sz="1100" b="0" dirty="0">
                <a:solidFill>
                  <a:srgbClr val="009933"/>
                </a:solidFill>
                <a:effectLst/>
                <a:latin typeface="Courier New" panose="02070309020205020404" pitchFamily="49" charset="0"/>
              </a:rPr>
              <a:t>: "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)</a:t>
            </a:r>
          </a:p>
          <a:p>
            <a:pPr>
              <a:lnSpc>
                <a:spcPct val="120000"/>
              </a:lnSpc>
              <a:buNone/>
            </a:pP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    </a:t>
            </a:r>
            <a:r>
              <a:rPr lang="en-US" altLang="ko-KR" sz="1100" b="0" dirty="0">
                <a:solidFill>
                  <a:srgbClr val="0000FF"/>
                </a:solidFill>
                <a:effectLst/>
                <a:latin typeface="Courier New" panose="02070309020205020404" pitchFamily="49" charset="0"/>
              </a:rPr>
              <a:t>if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n </a:t>
            </a:r>
            <a:r>
              <a:rPr lang="en-US" altLang="ko-KR" sz="1100" b="0" dirty="0">
                <a:solidFill>
                  <a:srgbClr val="0000FF"/>
                </a:solidFill>
                <a:effectLst/>
                <a:latin typeface="Courier New" panose="02070309020205020404" pitchFamily="49" charset="0"/>
              </a:rPr>
              <a:t>&lt;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altLang="ko-KR" sz="1100" b="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inp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:</a:t>
            </a:r>
          </a:p>
          <a:p>
            <a:pPr>
              <a:lnSpc>
                <a:spcPct val="120000"/>
              </a:lnSpc>
              <a:buNone/>
            </a:pP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        </a:t>
            </a:r>
            <a:r>
              <a:rPr lang="en-US" altLang="ko-KR" sz="1100" b="1" dirty="0">
                <a:solidFill>
                  <a:srgbClr val="3333FF"/>
                </a:solidFill>
                <a:effectLst/>
                <a:latin typeface="Courier New" panose="02070309020205020404" pitchFamily="49" charset="0"/>
              </a:rPr>
              <a:t>print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lang="en-US" altLang="ko-KR" sz="1100" b="0" dirty="0">
                <a:solidFill>
                  <a:srgbClr val="009933"/>
                </a:solidFill>
                <a:effectLst/>
                <a:latin typeface="Courier New" panose="02070309020205020404" pitchFamily="49" charset="0"/>
              </a:rPr>
              <a:t>"down"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)</a:t>
            </a:r>
          </a:p>
          <a:p>
            <a:pPr>
              <a:lnSpc>
                <a:spcPct val="120000"/>
              </a:lnSpc>
              <a:buNone/>
            </a:pP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    </a:t>
            </a:r>
            <a:r>
              <a:rPr lang="en-US" altLang="ko-KR" sz="1100" b="0" dirty="0" err="1">
                <a:solidFill>
                  <a:srgbClr val="0000FF"/>
                </a:solidFill>
                <a:effectLst/>
                <a:latin typeface="Courier New" panose="02070309020205020404" pitchFamily="49" charset="0"/>
              </a:rPr>
              <a:t>elif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n </a:t>
            </a:r>
            <a:r>
              <a:rPr lang="en-US" altLang="ko-KR" sz="1100" b="0" dirty="0">
                <a:solidFill>
                  <a:srgbClr val="0000FF"/>
                </a:solidFill>
                <a:effectLst/>
                <a:latin typeface="Courier New" panose="02070309020205020404" pitchFamily="49" charset="0"/>
              </a:rPr>
              <a:t>&gt;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altLang="ko-KR" sz="1100" b="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inp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:</a:t>
            </a:r>
          </a:p>
          <a:p>
            <a:pPr>
              <a:lnSpc>
                <a:spcPct val="120000"/>
              </a:lnSpc>
              <a:buNone/>
            </a:pP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        </a:t>
            </a:r>
            <a:r>
              <a:rPr lang="en-US" altLang="ko-KR" sz="1100" b="1" dirty="0">
                <a:solidFill>
                  <a:srgbClr val="3333FF"/>
                </a:solidFill>
                <a:effectLst/>
                <a:latin typeface="Courier New" panose="02070309020205020404" pitchFamily="49" charset="0"/>
              </a:rPr>
              <a:t>print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lang="en-US" altLang="ko-KR" sz="1100" b="0" dirty="0">
                <a:solidFill>
                  <a:srgbClr val="009933"/>
                </a:solidFill>
                <a:effectLst/>
                <a:latin typeface="Courier New" panose="02070309020205020404" pitchFamily="49" charset="0"/>
              </a:rPr>
              <a:t>"up"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)</a:t>
            </a:r>
            <a:b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</a:br>
            <a:endParaRPr lang="en-US" altLang="ko-KR" sz="1100" b="0" dirty="0">
              <a:solidFill>
                <a:srgbClr val="000000"/>
              </a:solidFill>
              <a:effectLst/>
              <a:latin typeface="Courier New" panose="02070309020205020404" pitchFamily="49" charset="0"/>
            </a:endParaRPr>
          </a:p>
          <a:p>
            <a:pPr>
              <a:lnSpc>
                <a:spcPct val="120000"/>
              </a:lnSpc>
              <a:buNone/>
            </a:pP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    </a:t>
            </a:r>
            <a:r>
              <a:rPr lang="en-US" altLang="ko-KR" sz="1100" b="0" dirty="0">
                <a:solidFill>
                  <a:srgbClr val="0000FF"/>
                </a:solidFill>
                <a:effectLst/>
                <a:latin typeface="Courier New" panose="02070309020205020404" pitchFamily="49" charset="0"/>
              </a:rPr>
              <a:t>else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:</a:t>
            </a:r>
          </a:p>
          <a:p>
            <a:pPr>
              <a:lnSpc>
                <a:spcPct val="120000"/>
              </a:lnSpc>
              <a:buNone/>
            </a:pP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        </a:t>
            </a:r>
            <a:r>
              <a:rPr lang="en-US" altLang="ko-KR" sz="1100" b="1" dirty="0">
                <a:solidFill>
                  <a:srgbClr val="3333FF"/>
                </a:solidFill>
                <a:effectLst/>
                <a:latin typeface="Courier New" panose="02070309020205020404" pitchFamily="49" charset="0"/>
              </a:rPr>
              <a:t>print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lang="en-US" altLang="ko-KR" sz="1100" b="0" dirty="0">
                <a:solidFill>
                  <a:srgbClr val="009933"/>
                </a:solidFill>
                <a:effectLst/>
                <a:latin typeface="Courier New" panose="02070309020205020404" pitchFamily="49" charset="0"/>
              </a:rPr>
              <a:t>"correct"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)</a:t>
            </a:r>
          </a:p>
          <a:p>
            <a:pPr>
              <a:lnSpc>
                <a:spcPct val="120000"/>
              </a:lnSpc>
              <a:buNone/>
            </a:pP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        </a:t>
            </a:r>
            <a:r>
              <a:rPr lang="en-US" altLang="ko-KR" sz="1100" b="1" dirty="0">
                <a:solidFill>
                  <a:srgbClr val="3333FF"/>
                </a:solidFill>
                <a:effectLst/>
                <a:latin typeface="Courier New" panose="02070309020205020404" pitchFamily="49" charset="0"/>
              </a:rPr>
              <a:t>print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lang="en-US" altLang="ko-KR" sz="1100" b="0" dirty="0">
                <a:solidFill>
                  <a:srgbClr val="009933"/>
                </a:solidFill>
                <a:effectLst/>
                <a:latin typeface="Courier New" panose="02070309020205020404" pitchFamily="49" charset="0"/>
              </a:rPr>
              <a:t>"</a:t>
            </a:r>
            <a:r>
              <a:rPr lang="ko-KR" altLang="en-US" sz="1100" b="0" dirty="0">
                <a:solidFill>
                  <a:srgbClr val="009933"/>
                </a:solidFill>
                <a:effectLst/>
                <a:latin typeface="Courier New" panose="02070309020205020404" pitchFamily="49" charset="0"/>
              </a:rPr>
              <a:t>성공</a:t>
            </a:r>
            <a:r>
              <a:rPr lang="en-US" altLang="ko-KR" sz="1100" b="0" dirty="0">
                <a:solidFill>
                  <a:srgbClr val="009933"/>
                </a:solidFill>
                <a:effectLst/>
                <a:latin typeface="Courier New" panose="02070309020205020404" pitchFamily="49" charset="0"/>
              </a:rPr>
              <a:t>!"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)</a:t>
            </a:r>
          </a:p>
          <a:p>
            <a:pPr>
              <a:lnSpc>
                <a:spcPct val="120000"/>
              </a:lnSpc>
              <a:buNone/>
            </a:pP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        </a:t>
            </a:r>
            <a:r>
              <a:rPr lang="en-US" altLang="ko-KR" sz="1100" b="0" dirty="0">
                <a:solidFill>
                  <a:srgbClr val="0000FF"/>
                </a:solidFill>
                <a:effectLst/>
                <a:latin typeface="Courier New" panose="02070309020205020404" pitchFamily="49" charset="0"/>
              </a:rPr>
              <a:t>break</a:t>
            </a:r>
            <a:endParaRPr lang="en-US" altLang="ko-KR" sz="1100" b="0" dirty="0">
              <a:solidFill>
                <a:srgbClr val="000000"/>
              </a:solidFill>
              <a:effectLst/>
              <a:latin typeface="Courier New" panose="02070309020205020404" pitchFamily="49" charset="0"/>
            </a:endParaRPr>
          </a:p>
          <a:p>
            <a:pPr>
              <a:lnSpc>
                <a:spcPct val="120000"/>
              </a:lnSpc>
              <a:buNone/>
            </a:pP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    </a:t>
            </a:r>
            <a:r>
              <a:rPr lang="en-US" altLang="ko-KR" sz="1100" b="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cnt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altLang="ko-KR" sz="1100" b="0" dirty="0">
                <a:solidFill>
                  <a:srgbClr val="0000FF"/>
                </a:solidFill>
                <a:effectLst/>
                <a:latin typeface="Courier New" panose="02070309020205020404" pitchFamily="49" charset="0"/>
              </a:rPr>
              <a:t>=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altLang="ko-KR" sz="1100" b="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cnt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altLang="ko-KR" sz="1100" b="0" dirty="0">
                <a:solidFill>
                  <a:srgbClr val="0000FF"/>
                </a:solidFill>
                <a:effectLst/>
                <a:latin typeface="Courier New" panose="02070309020205020404" pitchFamily="49" charset="0"/>
              </a:rPr>
              <a:t>+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altLang="ko-KR" sz="1100" b="0" dirty="0">
                <a:solidFill>
                  <a:srgbClr val="0066FF"/>
                </a:solidFill>
                <a:effectLst/>
                <a:latin typeface="Courier New" panose="02070309020205020404" pitchFamily="49" charset="0"/>
              </a:rPr>
              <a:t>1</a:t>
            </a:r>
            <a:endParaRPr lang="en-US" altLang="ko-KR" sz="1100" b="0" dirty="0">
              <a:solidFill>
                <a:srgbClr val="000000"/>
              </a:solidFill>
              <a:effectLst/>
              <a:latin typeface="Courier New" panose="02070309020205020404" pitchFamily="49" charset="0"/>
            </a:endParaRPr>
          </a:p>
          <a:p>
            <a:pPr>
              <a:lnSpc>
                <a:spcPct val="120000"/>
              </a:lnSpc>
              <a:buNone/>
            </a:pP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    </a:t>
            </a:r>
            <a:r>
              <a:rPr lang="en-US" altLang="ko-KR" sz="1100" b="1" dirty="0">
                <a:solidFill>
                  <a:srgbClr val="3333FF"/>
                </a:solidFill>
                <a:effectLst/>
                <a:latin typeface="Courier New" panose="02070309020205020404" pitchFamily="49" charset="0"/>
              </a:rPr>
              <a:t>print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lang="en-US" altLang="ko-KR" sz="1100" b="0" dirty="0">
                <a:solidFill>
                  <a:srgbClr val="009933"/>
                </a:solidFill>
                <a:effectLst/>
                <a:latin typeface="Courier New" panose="02070309020205020404" pitchFamily="49" charset="0"/>
              </a:rPr>
              <a:t>"</a:t>
            </a:r>
            <a:r>
              <a:rPr lang="ko-KR" altLang="en-US" sz="1100" b="0" dirty="0">
                <a:solidFill>
                  <a:srgbClr val="009933"/>
                </a:solidFill>
                <a:effectLst/>
                <a:latin typeface="Courier New" panose="02070309020205020404" pitchFamily="49" charset="0"/>
              </a:rPr>
              <a:t>남은 기회</a:t>
            </a:r>
            <a:r>
              <a:rPr lang="en-US" altLang="ko-KR" sz="1100" b="0" dirty="0">
                <a:solidFill>
                  <a:srgbClr val="009933"/>
                </a:solidFill>
                <a:effectLst/>
                <a:latin typeface="Courier New" panose="02070309020205020404" pitchFamily="49" charset="0"/>
              </a:rPr>
              <a:t>:"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 </a:t>
            </a:r>
            <a:r>
              <a:rPr lang="en-US" altLang="ko-KR" sz="1100" b="0" dirty="0">
                <a:solidFill>
                  <a:srgbClr val="0066FF"/>
                </a:solidFill>
                <a:effectLst/>
                <a:latin typeface="Courier New" panose="02070309020205020404" pitchFamily="49" charset="0"/>
              </a:rPr>
              <a:t>10</a:t>
            </a:r>
            <a:r>
              <a:rPr lang="ko-KR" altLang="en-US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altLang="ko-KR" sz="1100" b="0" dirty="0">
                <a:solidFill>
                  <a:srgbClr val="0000FF"/>
                </a:solidFill>
                <a:effectLst/>
                <a:latin typeface="Courier New" panose="02070309020205020404" pitchFamily="49" charset="0"/>
              </a:rPr>
              <a:t>-</a:t>
            </a:r>
            <a:r>
              <a:rPr lang="ko-KR" altLang="en-US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altLang="ko-KR" sz="1100" b="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cnt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)</a:t>
            </a:r>
          </a:p>
          <a:p>
            <a:pPr>
              <a:lnSpc>
                <a:spcPct val="120000"/>
              </a:lnSpc>
              <a:buNone/>
            </a:pPr>
            <a:endParaRPr lang="en-US" altLang="ko-KR" sz="1100" b="0" dirty="0">
              <a:solidFill>
                <a:srgbClr val="000000"/>
              </a:solidFill>
              <a:effectLst/>
              <a:latin typeface="Courier New" panose="02070309020205020404" pitchFamily="49" charset="0"/>
            </a:endParaRPr>
          </a:p>
          <a:p>
            <a:pPr>
              <a:lnSpc>
                <a:spcPct val="120000"/>
              </a:lnSpc>
              <a:buNone/>
            </a:pPr>
            <a:r>
              <a:rPr lang="en-US" altLang="ko-KR" sz="1100" b="0" i="1" dirty="0">
                <a:solidFill>
                  <a:srgbClr val="0066FF"/>
                </a:solidFill>
                <a:effectLst/>
                <a:latin typeface="Courier New" panose="02070309020205020404" pitchFamily="49" charset="0"/>
              </a:rPr>
              <a:t># 10</a:t>
            </a:r>
            <a:r>
              <a:rPr lang="ko-KR" altLang="en-US" sz="1100" b="0" i="1" dirty="0">
                <a:solidFill>
                  <a:srgbClr val="0066FF"/>
                </a:solidFill>
                <a:effectLst/>
                <a:latin typeface="Courier New" panose="02070309020205020404" pitchFamily="49" charset="0"/>
              </a:rPr>
              <a:t>번 안에 못 맞춘 경우</a:t>
            </a:r>
            <a:endParaRPr lang="ko-KR" altLang="en-US" sz="1100" b="0" dirty="0">
              <a:solidFill>
                <a:srgbClr val="000000"/>
              </a:solidFill>
              <a:effectLst/>
              <a:latin typeface="Courier New" panose="02070309020205020404" pitchFamily="49" charset="0"/>
            </a:endParaRPr>
          </a:p>
          <a:p>
            <a:pPr>
              <a:lnSpc>
                <a:spcPct val="120000"/>
              </a:lnSpc>
              <a:buNone/>
            </a:pPr>
            <a:r>
              <a:rPr lang="en-US" altLang="ko-KR" sz="1100" b="0" dirty="0">
                <a:solidFill>
                  <a:srgbClr val="0000FF"/>
                </a:solidFill>
                <a:effectLst/>
                <a:latin typeface="Courier New" panose="02070309020205020404" pitchFamily="49" charset="0"/>
              </a:rPr>
              <a:t>if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altLang="ko-KR" sz="1100" b="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inp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altLang="ko-KR" sz="1100" b="0" dirty="0">
                <a:solidFill>
                  <a:srgbClr val="0000FF"/>
                </a:solidFill>
                <a:effectLst/>
                <a:latin typeface="Courier New" panose="02070309020205020404" pitchFamily="49" charset="0"/>
              </a:rPr>
              <a:t>!=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n:</a:t>
            </a:r>
          </a:p>
          <a:p>
            <a:pPr>
              <a:lnSpc>
                <a:spcPct val="120000"/>
              </a:lnSpc>
              <a:buNone/>
            </a:pP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    </a:t>
            </a:r>
            <a:r>
              <a:rPr lang="en-US" altLang="ko-KR" sz="1100" b="1" dirty="0">
                <a:solidFill>
                  <a:srgbClr val="3333FF"/>
                </a:solidFill>
                <a:effectLst/>
                <a:latin typeface="Courier New" panose="02070309020205020404" pitchFamily="49" charset="0"/>
              </a:rPr>
              <a:t>print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lang="en-US" altLang="ko-KR" sz="1100" b="0" dirty="0">
                <a:solidFill>
                  <a:srgbClr val="009933"/>
                </a:solidFill>
                <a:effectLst/>
                <a:latin typeface="Courier New" panose="02070309020205020404" pitchFamily="49" charset="0"/>
              </a:rPr>
              <a:t>"</a:t>
            </a:r>
            <a:r>
              <a:rPr lang="ko-KR" altLang="en-US" sz="1100" b="0" dirty="0">
                <a:solidFill>
                  <a:srgbClr val="009933"/>
                </a:solidFill>
                <a:effectLst/>
                <a:latin typeface="Courier New" panose="02070309020205020404" pitchFamily="49" charset="0"/>
              </a:rPr>
              <a:t>패배</a:t>
            </a:r>
            <a:r>
              <a:rPr lang="en-US" altLang="ko-KR" sz="1100" b="0" dirty="0">
                <a:solidFill>
                  <a:srgbClr val="009933"/>
                </a:solidFill>
                <a:effectLst/>
                <a:latin typeface="Courier New" panose="02070309020205020404" pitchFamily="49" charset="0"/>
              </a:rPr>
              <a:t>!"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)</a:t>
            </a:r>
          </a:p>
          <a:p>
            <a:pPr>
              <a:lnSpc>
                <a:spcPct val="120000"/>
              </a:lnSpc>
              <a:buNone/>
            </a:pP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    </a:t>
            </a:r>
            <a:r>
              <a:rPr lang="en-US" altLang="ko-KR" sz="1100" b="1" dirty="0">
                <a:solidFill>
                  <a:srgbClr val="3333FF"/>
                </a:solidFill>
                <a:effectLst/>
                <a:latin typeface="Courier New" panose="02070309020205020404" pitchFamily="49" charset="0"/>
              </a:rPr>
              <a:t>print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lang="en-US" altLang="ko-KR" sz="1100" b="0" dirty="0">
                <a:solidFill>
                  <a:srgbClr val="009933"/>
                </a:solidFill>
                <a:effectLst/>
                <a:latin typeface="Courier New" panose="02070309020205020404" pitchFamily="49" charset="0"/>
              </a:rPr>
              <a:t>"</a:t>
            </a:r>
            <a:r>
              <a:rPr lang="ko-KR" altLang="en-US" sz="1100" b="0" dirty="0">
                <a:solidFill>
                  <a:srgbClr val="009933"/>
                </a:solidFill>
                <a:effectLst/>
                <a:latin typeface="Courier New" panose="02070309020205020404" pitchFamily="49" charset="0"/>
              </a:rPr>
              <a:t>정답</a:t>
            </a:r>
            <a:r>
              <a:rPr lang="en-US" altLang="ko-KR" sz="1100" b="0" dirty="0">
                <a:solidFill>
                  <a:srgbClr val="009933"/>
                </a:solidFill>
                <a:effectLst/>
                <a:latin typeface="Courier New" panose="02070309020205020404" pitchFamily="49" charset="0"/>
              </a:rPr>
              <a:t>:"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 n)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35C21A0C-887B-55EB-8062-D49A94FEBC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17F5C-E498-46DC-914F-6F75556D3BF8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42409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B34CF3-27A5-1563-7B02-059AC46E5D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B10ED29F-1D65-64D2-45B0-FB10DDC87B16}"/>
              </a:ext>
            </a:extLst>
          </p:cNvPr>
          <p:cNvSpPr/>
          <p:nvPr/>
        </p:nvSpPr>
        <p:spPr>
          <a:xfrm>
            <a:off x="189000" y="225926"/>
            <a:ext cx="2140206" cy="392259"/>
          </a:xfrm>
          <a:prstGeom prst="rect">
            <a:avLst/>
          </a:prstGeom>
          <a:solidFill>
            <a:schemeClr val="accent1">
              <a:lumMod val="50000"/>
            </a:schemeClr>
          </a:solidFill>
          <a:ln w="63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+mn-cs"/>
              </a:rPr>
              <a:t>workbook</a:t>
            </a:r>
            <a:endParaRPr kumimoji="0" lang="ko-KR" altLang="en-US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ptos" panose="02110004020202020204"/>
              <a:ea typeface="맑은 고딕" panose="020B0503020000020004" pitchFamily="50" charset="-127"/>
              <a:cs typeface="+mn-cs"/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27BF9ED6-8AA9-700D-E3A4-C76E54C195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221" y="1268704"/>
            <a:ext cx="6172200" cy="1238250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AF631B44-2742-5015-AD75-07A836A7A7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130" y="6889459"/>
            <a:ext cx="6324600" cy="1019175"/>
          </a:xfrm>
          <a:prstGeom prst="rect">
            <a:avLst/>
          </a:prstGeom>
        </p:spPr>
      </p:pic>
      <p:sp>
        <p:nvSpPr>
          <p:cNvPr id="12" name="내용 개체 틀 4">
            <a:extLst>
              <a:ext uri="{FF2B5EF4-FFF2-40B4-BE49-F238E27FC236}">
                <a16:creationId xmlns:a16="http://schemas.microsoft.com/office/drawing/2014/main" id="{E7CEA022-1A32-8BB0-5AF1-0EF08C22BBC1}"/>
              </a:ext>
            </a:extLst>
          </p:cNvPr>
          <p:cNvSpPr txBox="1">
            <a:spLocks/>
          </p:cNvSpPr>
          <p:nvPr/>
        </p:nvSpPr>
        <p:spPr>
          <a:xfrm>
            <a:off x="187130" y="811238"/>
            <a:ext cx="6466158" cy="87062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557227" rtl="0" eaLnBrk="1" latinLnBrk="1" hangingPunct="1">
              <a:lnSpc>
                <a:spcPct val="90000"/>
              </a:lnSpc>
              <a:spcBef>
                <a:spcPts val="609"/>
              </a:spcBef>
              <a:buFont typeface="Arial" panose="020B0604020202020204" pitchFamily="34" charset="0"/>
              <a:buNone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78613" indent="0" algn="ctr" defTabSz="557227" rtl="0" eaLnBrk="1" latinLnBrk="1" hangingPunct="1">
              <a:lnSpc>
                <a:spcPct val="90000"/>
              </a:lnSpc>
              <a:spcBef>
                <a:spcPts val="305"/>
              </a:spcBef>
              <a:buFont typeface="Arial" panose="020B0604020202020204" pitchFamily="34" charset="0"/>
              <a:buNone/>
              <a:defRPr sz="121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7227" indent="0" algn="ctr" defTabSz="557227" rtl="0" eaLnBrk="1" latinLnBrk="1" hangingPunct="1">
              <a:lnSpc>
                <a:spcPct val="90000"/>
              </a:lnSpc>
              <a:spcBef>
                <a:spcPts val="305"/>
              </a:spcBef>
              <a:buFont typeface="Arial" panose="020B0604020202020204" pitchFamily="34" charset="0"/>
              <a:buNone/>
              <a:defRPr sz="109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35840" indent="0" algn="ctr" defTabSz="557227" rtl="0" eaLnBrk="1" latinLnBrk="1" hangingPunct="1">
              <a:lnSpc>
                <a:spcPct val="90000"/>
              </a:lnSpc>
              <a:spcBef>
                <a:spcPts val="305"/>
              </a:spcBef>
              <a:buFont typeface="Arial" panose="020B0604020202020204" pitchFamily="34" charset="0"/>
              <a:buNone/>
              <a:defRPr sz="9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14453" indent="0" algn="ctr" defTabSz="557227" rtl="0" eaLnBrk="1" latinLnBrk="1" hangingPunct="1">
              <a:lnSpc>
                <a:spcPct val="90000"/>
              </a:lnSpc>
              <a:spcBef>
                <a:spcPts val="305"/>
              </a:spcBef>
              <a:buFont typeface="Arial" panose="020B0604020202020204" pitchFamily="34" charset="0"/>
              <a:buNone/>
              <a:defRPr sz="9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93066" indent="0" algn="ctr" defTabSz="557227" rtl="0" eaLnBrk="1" latinLnBrk="1" hangingPunct="1">
              <a:lnSpc>
                <a:spcPct val="90000"/>
              </a:lnSpc>
              <a:spcBef>
                <a:spcPts val="305"/>
              </a:spcBef>
              <a:buFont typeface="Arial" panose="020B0604020202020204" pitchFamily="34" charset="0"/>
              <a:buNone/>
              <a:defRPr sz="9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680" indent="0" algn="ctr" defTabSz="557227" rtl="0" eaLnBrk="1" latinLnBrk="1" hangingPunct="1">
              <a:lnSpc>
                <a:spcPct val="90000"/>
              </a:lnSpc>
              <a:spcBef>
                <a:spcPts val="305"/>
              </a:spcBef>
              <a:buFont typeface="Arial" panose="020B0604020202020204" pitchFamily="34" charset="0"/>
              <a:buNone/>
              <a:defRPr sz="9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50293" indent="0" algn="ctr" defTabSz="557227" rtl="0" eaLnBrk="1" latinLnBrk="1" hangingPunct="1">
              <a:lnSpc>
                <a:spcPct val="90000"/>
              </a:lnSpc>
              <a:spcBef>
                <a:spcPts val="305"/>
              </a:spcBef>
              <a:buFont typeface="Arial" panose="020B0604020202020204" pitchFamily="34" charset="0"/>
              <a:buNone/>
              <a:defRPr sz="9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28906" indent="0" algn="ctr" defTabSz="557227" rtl="0" eaLnBrk="1" latinLnBrk="1" hangingPunct="1">
              <a:lnSpc>
                <a:spcPct val="90000"/>
              </a:lnSpc>
              <a:spcBef>
                <a:spcPts val="305"/>
              </a:spcBef>
              <a:buFont typeface="Arial" panose="020B0604020202020204" pitchFamily="34" charset="0"/>
              <a:buNone/>
              <a:defRPr sz="9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 defTabSz="9144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AutoNum type="arabicPeriod"/>
              <a:defRPr/>
            </a:pPr>
            <a:r>
              <a:rPr lang="ko-KR" altLang="en-US" sz="1200" dirty="0"/>
              <a:t>사용자로부터 정수를 </a:t>
            </a:r>
            <a:r>
              <a:rPr lang="ko-KR" altLang="en-US" sz="1200" dirty="0" err="1"/>
              <a:t>입력받아</a:t>
            </a:r>
            <a:r>
              <a:rPr lang="ko-KR" altLang="en-US" sz="1200" dirty="0"/>
              <a:t> 해당 숫자가 양수인지</a:t>
            </a:r>
            <a:r>
              <a:rPr lang="en-US" altLang="ko-KR" sz="1200" dirty="0"/>
              <a:t>, </a:t>
            </a:r>
            <a:r>
              <a:rPr lang="ko-KR" altLang="en-US" sz="1200" dirty="0"/>
              <a:t>음수인지</a:t>
            </a:r>
            <a:r>
              <a:rPr lang="en-US" altLang="ko-KR" sz="1200" dirty="0"/>
              <a:t>, 0</a:t>
            </a:r>
            <a:r>
              <a:rPr lang="ko-KR" altLang="en-US" sz="1200" dirty="0"/>
              <a:t>인지 판별하고</a:t>
            </a:r>
            <a:r>
              <a:rPr lang="en-US" altLang="ko-KR" sz="1200" dirty="0"/>
              <a:t>, </a:t>
            </a:r>
            <a:r>
              <a:rPr lang="ko-KR" altLang="en-US" sz="1200" dirty="0"/>
              <a:t>동시에 홀수인지 짝수인지 구분하는 프로그램을 </a:t>
            </a:r>
            <a:r>
              <a:rPr lang="ko-KR" altLang="en-US" sz="1200" dirty="0" err="1"/>
              <a:t>작성하시오</a:t>
            </a:r>
            <a:r>
              <a:rPr lang="en-US" altLang="ko-KR" sz="1200" dirty="0"/>
              <a:t>.</a:t>
            </a:r>
          </a:p>
          <a:p>
            <a:pPr marL="342900" indent="-342900" algn="just" defTabSz="9144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AutoNum type="arabicPeriod"/>
              <a:defRPr/>
            </a:pPr>
            <a:endParaRPr lang="en-US" altLang="ko-KR" sz="1200" dirty="0"/>
          </a:p>
          <a:p>
            <a:pPr marL="342900" indent="-342900" algn="just" defTabSz="9144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AutoNum type="arabicPeriod"/>
              <a:defRPr/>
            </a:pPr>
            <a:endParaRPr lang="en-US" altLang="ko-KR" sz="1200" dirty="0"/>
          </a:p>
          <a:p>
            <a:pPr marL="342900" indent="-342900" algn="just" defTabSz="9144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AutoNum type="arabicPeriod"/>
              <a:defRPr/>
            </a:pPr>
            <a:endParaRPr lang="en-US" altLang="ko-KR" sz="1200" dirty="0"/>
          </a:p>
          <a:p>
            <a:pPr marL="342900" indent="-342900" algn="just" defTabSz="9144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AutoNum type="arabicPeriod"/>
              <a:defRPr/>
            </a:pPr>
            <a:endParaRPr lang="en-US" altLang="ko-KR" sz="1200" dirty="0"/>
          </a:p>
          <a:p>
            <a:pPr marL="342900" indent="-342900" algn="just" defTabSz="9144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AutoNum type="arabicPeriod"/>
              <a:defRPr/>
            </a:pPr>
            <a:endParaRPr lang="en-US" altLang="ko-KR" sz="1200" dirty="0"/>
          </a:p>
          <a:p>
            <a:pPr marL="342900" indent="-342900" algn="just" defTabSz="9144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AutoNum type="arabicPeriod"/>
              <a:defRPr/>
            </a:pPr>
            <a:endParaRPr lang="en-US" altLang="ko-KR" sz="1200" dirty="0"/>
          </a:p>
          <a:p>
            <a:pPr marL="342900" indent="-342900" algn="just" defTabSz="9144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AutoNum type="arabicPeriod"/>
              <a:defRPr/>
            </a:pPr>
            <a:endParaRPr lang="en-US" altLang="ko-KR" sz="1200" dirty="0"/>
          </a:p>
          <a:p>
            <a:pPr marL="342900" indent="-342900" algn="just" defTabSz="9144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AutoNum type="arabicPeriod"/>
              <a:defRPr/>
            </a:pPr>
            <a:endParaRPr lang="en-US" altLang="ko-KR" sz="1200" dirty="0"/>
          </a:p>
          <a:p>
            <a:pPr marL="342900" indent="-342900" algn="just" defTabSz="9144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AutoNum type="arabicPeriod"/>
              <a:defRPr/>
            </a:pPr>
            <a:endParaRPr lang="en-US" altLang="ko-KR" sz="1200" dirty="0"/>
          </a:p>
          <a:p>
            <a:pPr marL="342900" indent="-342900" algn="just" defTabSz="9144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AutoNum type="arabicPeriod"/>
              <a:defRPr/>
            </a:pPr>
            <a:endParaRPr lang="en-US" altLang="ko-KR" sz="1200" dirty="0"/>
          </a:p>
          <a:p>
            <a:pPr marL="342900" indent="-342900" algn="just" defTabSz="9144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AutoNum type="arabicPeriod"/>
              <a:defRPr/>
            </a:pPr>
            <a:endParaRPr lang="en-US" altLang="ko-KR" sz="1200" dirty="0"/>
          </a:p>
          <a:p>
            <a:pPr marL="342900" indent="-342900" algn="just" defTabSz="9144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AutoNum type="arabicPeriod"/>
              <a:defRPr/>
            </a:pPr>
            <a:endParaRPr lang="en-US" altLang="ko-KR" sz="1200" dirty="0"/>
          </a:p>
          <a:p>
            <a:pPr marL="342900" indent="-342900" algn="just" defTabSz="9144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AutoNum type="arabicPeriod"/>
              <a:defRPr/>
            </a:pPr>
            <a:r>
              <a:rPr lang="ko-KR" altLang="en-US" sz="1200" dirty="0"/>
              <a:t>사용자로부터 시험 점수를 </a:t>
            </a:r>
            <a:r>
              <a:rPr lang="ko-KR" altLang="en-US" sz="1200" dirty="0" err="1"/>
              <a:t>입력받아</a:t>
            </a:r>
            <a:r>
              <a:rPr lang="ko-KR" altLang="en-US" sz="1200" dirty="0"/>
              <a:t> 해당하는 학점을 출력하는 프로그램을 </a:t>
            </a:r>
            <a:r>
              <a:rPr lang="ko-KR" altLang="en-US" sz="1200" dirty="0" err="1"/>
              <a:t>작성하시오</a:t>
            </a:r>
            <a:r>
              <a:rPr lang="en-US" altLang="ko-KR" sz="1200" dirty="0"/>
              <a:t>. </a:t>
            </a:r>
            <a:r>
              <a:rPr lang="ko-KR" altLang="en-US" sz="1200" dirty="0"/>
              <a:t>학점은 다음과 같이 계산한다</a:t>
            </a:r>
            <a:r>
              <a:rPr lang="en-US" altLang="ko-KR" sz="1200" dirty="0"/>
              <a:t>.</a:t>
            </a:r>
          </a:p>
          <a:p>
            <a:pPr lvl="2" algn="just" defTabSz="9144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US" altLang="ko-KR" sz="1200" dirty="0"/>
              <a:t>∙ 90</a:t>
            </a:r>
            <a:r>
              <a:rPr lang="ko-KR" altLang="en-US" sz="1200" dirty="0"/>
              <a:t>점 이상</a:t>
            </a:r>
            <a:r>
              <a:rPr lang="en-US" altLang="ko-KR" sz="1200" dirty="0"/>
              <a:t>: A	</a:t>
            </a:r>
          </a:p>
          <a:p>
            <a:pPr lvl="2" algn="just" defTabSz="9144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US" altLang="ko-KR" sz="1200" dirty="0"/>
              <a:t>∙ 80</a:t>
            </a:r>
            <a:r>
              <a:rPr lang="ko-KR" altLang="en-US" sz="1200" dirty="0"/>
              <a:t>점 이상 </a:t>
            </a:r>
            <a:r>
              <a:rPr lang="en-US" altLang="ko-KR" sz="1200" dirty="0"/>
              <a:t>90</a:t>
            </a:r>
            <a:r>
              <a:rPr lang="ko-KR" altLang="en-US" sz="1200" dirty="0"/>
              <a:t>점 미만</a:t>
            </a:r>
            <a:r>
              <a:rPr lang="en-US" altLang="ko-KR" sz="1200" dirty="0"/>
              <a:t>: B	</a:t>
            </a:r>
          </a:p>
          <a:p>
            <a:pPr lvl="2" algn="just" defTabSz="9144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US" altLang="ko-KR" sz="1200" dirty="0"/>
              <a:t>∙ 70</a:t>
            </a:r>
            <a:r>
              <a:rPr lang="ko-KR" altLang="en-US" sz="1200" dirty="0"/>
              <a:t>점 이상 </a:t>
            </a:r>
            <a:r>
              <a:rPr lang="en-US" altLang="ko-KR" sz="1200" dirty="0"/>
              <a:t>80</a:t>
            </a:r>
            <a:r>
              <a:rPr lang="ko-KR" altLang="en-US" sz="1200" dirty="0"/>
              <a:t>점 미만</a:t>
            </a:r>
            <a:r>
              <a:rPr lang="en-US" altLang="ko-KR" sz="1200" dirty="0"/>
              <a:t>: C	</a:t>
            </a:r>
          </a:p>
          <a:p>
            <a:pPr lvl="2" algn="just" defTabSz="9144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US" altLang="ko-KR" sz="1200" dirty="0"/>
              <a:t>∙ 60</a:t>
            </a:r>
            <a:r>
              <a:rPr lang="ko-KR" altLang="en-US" sz="1200" dirty="0"/>
              <a:t>점 이상 </a:t>
            </a:r>
            <a:r>
              <a:rPr lang="en-US" altLang="ko-KR" sz="1200" dirty="0"/>
              <a:t>70</a:t>
            </a:r>
            <a:r>
              <a:rPr lang="ko-KR" altLang="en-US" sz="1200" dirty="0"/>
              <a:t>점 미만</a:t>
            </a:r>
            <a:r>
              <a:rPr lang="en-US" altLang="ko-KR" sz="1200" dirty="0"/>
              <a:t>: D	</a:t>
            </a:r>
          </a:p>
          <a:p>
            <a:pPr lvl="2" algn="just" defTabSz="9144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US" altLang="ko-KR" sz="1200" dirty="0"/>
              <a:t>∙ 60</a:t>
            </a:r>
            <a:r>
              <a:rPr lang="ko-KR" altLang="en-US" sz="1200" dirty="0"/>
              <a:t>점 미만</a:t>
            </a:r>
            <a:r>
              <a:rPr lang="en-US" altLang="ko-KR" sz="1200" dirty="0"/>
              <a:t>: F</a:t>
            </a:r>
          </a:p>
          <a:p>
            <a:pPr lvl="2" algn="just" defTabSz="9144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/>
            </a:pPr>
            <a:endParaRPr lang="en-US" altLang="ko-KR" sz="1200" dirty="0"/>
          </a:p>
          <a:p>
            <a:pPr lvl="2" algn="just" defTabSz="9144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/>
            </a:pPr>
            <a:endParaRPr lang="en-US" altLang="ko-KR" sz="1200" dirty="0"/>
          </a:p>
          <a:p>
            <a:pPr lvl="2" algn="just" defTabSz="9144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/>
            </a:pPr>
            <a:endParaRPr lang="en-US" altLang="ko-KR" sz="1200" dirty="0"/>
          </a:p>
          <a:p>
            <a:pPr lvl="2" algn="just" defTabSz="9144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/>
            </a:pPr>
            <a:endParaRPr lang="en-US" altLang="ko-KR" sz="1200" dirty="0"/>
          </a:p>
          <a:p>
            <a:pPr lvl="2" algn="just" defTabSz="9144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/>
            </a:pPr>
            <a:endParaRPr lang="en-US" altLang="ko-KR" sz="1200" dirty="0"/>
          </a:p>
          <a:p>
            <a:pPr algn="just" defTabSz="9144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/>
            </a:pPr>
            <a:endParaRPr lang="en-US" altLang="ko-KR" sz="1200" dirty="0"/>
          </a:p>
          <a:p>
            <a:pPr algn="just" defTabSz="9144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/>
            </a:pPr>
            <a:endParaRPr lang="en-US" altLang="ko-KR" sz="1200" dirty="0"/>
          </a:p>
          <a:p>
            <a:pPr algn="just" defTabSz="9144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/>
            </a:pPr>
            <a:endParaRPr lang="en-US" altLang="ko-KR" sz="1200" dirty="0"/>
          </a:p>
          <a:p>
            <a:pPr algn="just" defTabSz="9144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/>
            </a:pPr>
            <a:endParaRPr lang="en-US" altLang="ko-KR" sz="1200" dirty="0"/>
          </a:p>
          <a:p>
            <a:pPr algn="just" defTabSz="9144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/>
            </a:pPr>
            <a:endParaRPr lang="en-US" altLang="ko-KR" sz="1200" dirty="0"/>
          </a:p>
          <a:p>
            <a:pPr algn="just" defTabSz="9144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/>
            </a:pPr>
            <a:endParaRPr lang="en-US" altLang="ko-KR" sz="1200" dirty="0"/>
          </a:p>
          <a:p>
            <a:pPr algn="just" defTabSz="9144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/>
            </a:pPr>
            <a:endParaRPr lang="en-US" altLang="ko-KR" sz="1200" dirty="0"/>
          </a:p>
          <a:p>
            <a:pPr algn="just" defTabSz="9144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/>
            </a:pPr>
            <a:endParaRPr lang="en-US" altLang="ko-KR" sz="1200" dirty="0"/>
          </a:p>
          <a:p>
            <a:pPr algn="just" defTabSz="9144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/>
            </a:pPr>
            <a:endParaRPr lang="en-US" altLang="ko-KR" sz="1200" dirty="0"/>
          </a:p>
          <a:p>
            <a:pPr algn="just" defTabSz="9144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/>
            </a:pPr>
            <a:endParaRPr lang="en-US" altLang="ko-KR" sz="1200" dirty="0"/>
          </a:p>
          <a:p>
            <a:pPr algn="just" defTabSz="9144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/>
            </a:pPr>
            <a:endParaRPr lang="en-US" altLang="ko-KR" sz="1200" dirty="0"/>
          </a:p>
          <a:p>
            <a:pPr algn="just" defTabSz="9144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/>
            </a:pPr>
            <a:endParaRPr lang="ko-KR" altLang="en-US" sz="1200" dirty="0"/>
          </a:p>
        </p:txBody>
      </p: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1307F50B-B4B9-4597-2230-0F32BB0A6A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17F5C-E498-46DC-914F-6F75556D3BF8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204427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D7B271-BF3A-AD86-F9D8-66161C380C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내용 개체 틀 4">
            <a:extLst>
              <a:ext uri="{FF2B5EF4-FFF2-40B4-BE49-F238E27FC236}">
                <a16:creationId xmlns:a16="http://schemas.microsoft.com/office/drawing/2014/main" id="{5E873380-120E-1CD6-E3E0-319B88854009}"/>
              </a:ext>
            </a:extLst>
          </p:cNvPr>
          <p:cNvSpPr txBox="1">
            <a:spLocks/>
          </p:cNvSpPr>
          <p:nvPr/>
        </p:nvSpPr>
        <p:spPr>
          <a:xfrm>
            <a:off x="187130" y="811238"/>
            <a:ext cx="6466158" cy="87062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557227" rtl="0" eaLnBrk="1" latinLnBrk="1" hangingPunct="1">
              <a:lnSpc>
                <a:spcPct val="90000"/>
              </a:lnSpc>
              <a:spcBef>
                <a:spcPts val="609"/>
              </a:spcBef>
              <a:buFont typeface="Arial" panose="020B0604020202020204" pitchFamily="34" charset="0"/>
              <a:buNone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78613" indent="0" algn="ctr" defTabSz="557227" rtl="0" eaLnBrk="1" latinLnBrk="1" hangingPunct="1">
              <a:lnSpc>
                <a:spcPct val="90000"/>
              </a:lnSpc>
              <a:spcBef>
                <a:spcPts val="305"/>
              </a:spcBef>
              <a:buFont typeface="Arial" panose="020B0604020202020204" pitchFamily="34" charset="0"/>
              <a:buNone/>
              <a:defRPr sz="121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7227" indent="0" algn="ctr" defTabSz="557227" rtl="0" eaLnBrk="1" latinLnBrk="1" hangingPunct="1">
              <a:lnSpc>
                <a:spcPct val="90000"/>
              </a:lnSpc>
              <a:spcBef>
                <a:spcPts val="305"/>
              </a:spcBef>
              <a:buFont typeface="Arial" panose="020B0604020202020204" pitchFamily="34" charset="0"/>
              <a:buNone/>
              <a:defRPr sz="109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35840" indent="0" algn="ctr" defTabSz="557227" rtl="0" eaLnBrk="1" latinLnBrk="1" hangingPunct="1">
              <a:lnSpc>
                <a:spcPct val="90000"/>
              </a:lnSpc>
              <a:spcBef>
                <a:spcPts val="305"/>
              </a:spcBef>
              <a:buFont typeface="Arial" panose="020B0604020202020204" pitchFamily="34" charset="0"/>
              <a:buNone/>
              <a:defRPr sz="9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14453" indent="0" algn="ctr" defTabSz="557227" rtl="0" eaLnBrk="1" latinLnBrk="1" hangingPunct="1">
              <a:lnSpc>
                <a:spcPct val="90000"/>
              </a:lnSpc>
              <a:spcBef>
                <a:spcPts val="305"/>
              </a:spcBef>
              <a:buFont typeface="Arial" panose="020B0604020202020204" pitchFamily="34" charset="0"/>
              <a:buNone/>
              <a:defRPr sz="9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93066" indent="0" algn="ctr" defTabSz="557227" rtl="0" eaLnBrk="1" latinLnBrk="1" hangingPunct="1">
              <a:lnSpc>
                <a:spcPct val="90000"/>
              </a:lnSpc>
              <a:spcBef>
                <a:spcPts val="305"/>
              </a:spcBef>
              <a:buFont typeface="Arial" panose="020B0604020202020204" pitchFamily="34" charset="0"/>
              <a:buNone/>
              <a:defRPr sz="9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680" indent="0" algn="ctr" defTabSz="557227" rtl="0" eaLnBrk="1" latinLnBrk="1" hangingPunct="1">
              <a:lnSpc>
                <a:spcPct val="90000"/>
              </a:lnSpc>
              <a:spcBef>
                <a:spcPts val="305"/>
              </a:spcBef>
              <a:buFont typeface="Arial" panose="020B0604020202020204" pitchFamily="34" charset="0"/>
              <a:buNone/>
              <a:defRPr sz="9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50293" indent="0" algn="ctr" defTabSz="557227" rtl="0" eaLnBrk="1" latinLnBrk="1" hangingPunct="1">
              <a:lnSpc>
                <a:spcPct val="90000"/>
              </a:lnSpc>
              <a:spcBef>
                <a:spcPts val="305"/>
              </a:spcBef>
              <a:buFont typeface="Arial" panose="020B0604020202020204" pitchFamily="34" charset="0"/>
              <a:buNone/>
              <a:defRPr sz="9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28906" indent="0" algn="ctr" defTabSz="557227" rtl="0" eaLnBrk="1" latinLnBrk="1" hangingPunct="1">
              <a:lnSpc>
                <a:spcPct val="90000"/>
              </a:lnSpc>
              <a:spcBef>
                <a:spcPts val="305"/>
              </a:spcBef>
              <a:buFont typeface="Arial" panose="020B0604020202020204" pitchFamily="34" charset="0"/>
              <a:buNone/>
              <a:defRPr sz="9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indent="-228600" algn="just" defTabSz="9144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 startAt="3"/>
              <a:defRPr/>
            </a:pPr>
            <a:r>
              <a:rPr lang="ko-KR" altLang="en-US" sz="1200" dirty="0"/>
              <a:t>사용자로부터 양의 정수를 </a:t>
            </a:r>
            <a:r>
              <a:rPr lang="ko-KR" altLang="en-US" sz="1200" dirty="0" err="1"/>
              <a:t>입력받아</a:t>
            </a:r>
            <a:r>
              <a:rPr lang="ko-KR" altLang="en-US" sz="1200" dirty="0"/>
              <a:t> 해당 숫자의 </a:t>
            </a:r>
            <a:r>
              <a:rPr lang="ko-KR" altLang="en-US" sz="1200" dirty="0" err="1"/>
              <a:t>팩토리얼을</a:t>
            </a:r>
            <a:r>
              <a:rPr lang="ko-KR" altLang="en-US" sz="1200" dirty="0"/>
              <a:t> 계산하는 프로그램을 </a:t>
            </a:r>
            <a:r>
              <a:rPr lang="en-US" altLang="ko-KR" sz="1200" dirty="0"/>
              <a:t>while </a:t>
            </a:r>
            <a:r>
              <a:rPr lang="ko-KR" altLang="en-US" sz="1200" dirty="0"/>
              <a:t>문을 사용하여 </a:t>
            </a:r>
            <a:r>
              <a:rPr lang="ko-KR" altLang="en-US" sz="1200" dirty="0" err="1"/>
              <a:t>작성하시오</a:t>
            </a:r>
            <a:r>
              <a:rPr lang="en-US" altLang="ko-KR" sz="1200" dirty="0"/>
              <a:t>. </a:t>
            </a:r>
            <a:r>
              <a:rPr lang="ko-KR" altLang="en-US" sz="1200" dirty="0" err="1"/>
              <a:t>팩토리얼은</a:t>
            </a:r>
            <a:r>
              <a:rPr lang="ko-KR" altLang="en-US" sz="1200" dirty="0"/>
              <a:t> </a:t>
            </a:r>
            <a:r>
              <a:rPr lang="en-US" altLang="ko-KR" sz="1200" dirty="0"/>
              <a:t>1</a:t>
            </a:r>
            <a:r>
              <a:rPr lang="ko-KR" altLang="en-US" sz="1200" dirty="0"/>
              <a:t>부터 해당 숫자까지의 모든 정수를 곱한 값이다</a:t>
            </a:r>
            <a:r>
              <a:rPr lang="en-US" altLang="ko-KR" sz="1200" dirty="0"/>
              <a:t>. </a:t>
            </a:r>
            <a:r>
              <a:rPr lang="ko-KR" altLang="en-US" sz="1200" dirty="0"/>
              <a:t>예를 들어</a:t>
            </a:r>
            <a:r>
              <a:rPr lang="en-US" altLang="ko-KR" sz="1200" dirty="0"/>
              <a:t>, 5</a:t>
            </a:r>
            <a:r>
              <a:rPr lang="ko-KR" altLang="en-US" sz="1200" dirty="0"/>
              <a:t>의 </a:t>
            </a:r>
            <a:r>
              <a:rPr lang="ko-KR" altLang="en-US" sz="1200" dirty="0" err="1"/>
              <a:t>팩토리얼은</a:t>
            </a:r>
            <a:r>
              <a:rPr lang="ko-KR" altLang="en-US" sz="1200" dirty="0"/>
              <a:t> </a:t>
            </a:r>
            <a:r>
              <a:rPr lang="en-US" altLang="ko-KR" sz="1200" dirty="0"/>
              <a:t>5 x 4 x 3 x 2 x 1 = 120</a:t>
            </a:r>
            <a:r>
              <a:rPr lang="ko-KR" altLang="en-US" sz="1200" dirty="0"/>
              <a:t>이다</a:t>
            </a:r>
            <a:r>
              <a:rPr lang="en-US" altLang="ko-KR" sz="1200" dirty="0"/>
              <a:t>.</a:t>
            </a:r>
          </a:p>
          <a:p>
            <a:pPr marL="228600" indent="-228600" algn="just" defTabSz="9144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 startAt="3"/>
              <a:defRPr/>
            </a:pPr>
            <a:endParaRPr lang="en-US" altLang="ko-KR" sz="1200" dirty="0"/>
          </a:p>
          <a:p>
            <a:pPr marL="228600" indent="-228600" algn="just" defTabSz="9144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 startAt="3"/>
              <a:defRPr/>
            </a:pPr>
            <a:endParaRPr lang="en-US" altLang="ko-KR" sz="1200" dirty="0"/>
          </a:p>
          <a:p>
            <a:pPr marL="228600" indent="-228600" algn="just" defTabSz="9144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 startAt="3"/>
              <a:defRPr/>
            </a:pPr>
            <a:endParaRPr lang="en-US" altLang="ko-KR" sz="1200" dirty="0"/>
          </a:p>
          <a:p>
            <a:pPr marL="228600" indent="-228600" algn="just" defTabSz="9144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 startAt="3"/>
              <a:defRPr/>
            </a:pPr>
            <a:endParaRPr lang="en-US" altLang="ko-KR" sz="1200" dirty="0"/>
          </a:p>
          <a:p>
            <a:pPr marL="228600" indent="-228600" algn="just" defTabSz="9144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 startAt="3"/>
              <a:defRPr/>
            </a:pPr>
            <a:endParaRPr lang="en-US" altLang="ko-KR" sz="1200" dirty="0"/>
          </a:p>
          <a:p>
            <a:pPr marL="228600" indent="-228600" algn="just" defTabSz="9144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 startAt="3"/>
              <a:defRPr/>
            </a:pPr>
            <a:endParaRPr lang="en-US" altLang="ko-KR" sz="1200" dirty="0"/>
          </a:p>
          <a:p>
            <a:pPr marL="228600" indent="-228600" algn="just" defTabSz="9144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 startAt="3"/>
              <a:defRPr/>
            </a:pPr>
            <a:endParaRPr lang="en-US" altLang="ko-KR" sz="1200" dirty="0"/>
          </a:p>
          <a:p>
            <a:pPr marL="228600" indent="-228600" algn="just" defTabSz="9144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 startAt="3"/>
              <a:defRPr/>
            </a:pPr>
            <a:endParaRPr lang="en-US" altLang="ko-KR" sz="1200" dirty="0"/>
          </a:p>
          <a:p>
            <a:pPr marL="228600" indent="-228600" algn="just" defTabSz="9144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 startAt="3"/>
              <a:defRPr/>
            </a:pPr>
            <a:endParaRPr lang="en-US" altLang="ko-KR" sz="1200" dirty="0"/>
          </a:p>
          <a:p>
            <a:pPr marL="228600" indent="-228600" algn="just" defTabSz="9144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 startAt="3"/>
              <a:defRPr/>
            </a:pPr>
            <a:endParaRPr lang="en-US" altLang="ko-KR" sz="1200" dirty="0"/>
          </a:p>
          <a:p>
            <a:pPr marL="228600" indent="-228600" algn="just" defTabSz="9144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 startAt="3"/>
              <a:defRPr/>
            </a:pPr>
            <a:endParaRPr lang="en-US" altLang="ko-KR" sz="1200" dirty="0"/>
          </a:p>
          <a:p>
            <a:pPr marL="228600" indent="-228600" algn="just" defTabSz="9144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 startAt="3"/>
              <a:defRPr/>
            </a:pPr>
            <a:endParaRPr lang="en-US" altLang="ko-KR" sz="1200" dirty="0"/>
          </a:p>
          <a:p>
            <a:pPr marL="228600" indent="-228600" algn="just" defTabSz="9144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 startAt="3"/>
              <a:defRPr/>
            </a:pPr>
            <a:endParaRPr lang="en-US" altLang="ko-KR" sz="1200" dirty="0"/>
          </a:p>
          <a:p>
            <a:pPr marL="228600" indent="-228600" algn="just" defTabSz="9144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 startAt="3"/>
              <a:defRPr/>
            </a:pPr>
            <a:endParaRPr lang="en-US" altLang="ko-KR" sz="1200" dirty="0"/>
          </a:p>
          <a:p>
            <a:pPr marL="228600" indent="-228600" algn="just" defTabSz="9144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 startAt="3"/>
              <a:defRPr/>
            </a:pPr>
            <a:r>
              <a:rPr lang="ko-KR" altLang="en-US" sz="1200" dirty="0"/>
              <a:t>사용자로부터 양의 정수를 </a:t>
            </a:r>
            <a:r>
              <a:rPr lang="ko-KR" altLang="en-US" sz="1200" dirty="0" err="1"/>
              <a:t>입력받아</a:t>
            </a:r>
            <a:r>
              <a:rPr lang="ko-KR" altLang="en-US" sz="1200" dirty="0"/>
              <a:t> 그 수의 모든 약수를 찾는 프로그램을 </a:t>
            </a:r>
            <a:r>
              <a:rPr lang="ko-KR" altLang="en-US" sz="1200" dirty="0" err="1"/>
              <a:t>작성하시오</a:t>
            </a:r>
            <a:r>
              <a:rPr lang="en-US" altLang="ko-KR" sz="1200" dirty="0"/>
              <a:t>. </a:t>
            </a:r>
            <a:r>
              <a:rPr lang="ko-KR" altLang="en-US" sz="1200" dirty="0"/>
              <a:t>약수를 찾는 과정에서 </a:t>
            </a:r>
            <a:r>
              <a:rPr lang="ko-KR" altLang="en-US" sz="1200" dirty="0" err="1"/>
              <a:t>반복문</a:t>
            </a:r>
            <a:r>
              <a:rPr lang="ko-KR" altLang="en-US" sz="1200" dirty="0"/>
              <a:t> 제어를 활용하고</a:t>
            </a:r>
            <a:r>
              <a:rPr lang="en-US" altLang="ko-KR" sz="1200" dirty="0"/>
              <a:t>, </a:t>
            </a:r>
            <a:r>
              <a:rPr lang="ko-KR" altLang="en-US" sz="1200" dirty="0"/>
              <a:t>입력된 수가 소수인지도 </a:t>
            </a:r>
            <a:r>
              <a:rPr lang="ko-KR" altLang="en-US" sz="1200" dirty="0" err="1"/>
              <a:t>판별하시오</a:t>
            </a:r>
            <a:endParaRPr lang="en-US" altLang="ko-KR" sz="1200" dirty="0"/>
          </a:p>
          <a:p>
            <a:pPr marL="228600" indent="-228600" algn="just" defTabSz="9144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 startAt="3"/>
              <a:defRPr/>
            </a:pPr>
            <a:endParaRPr lang="en-US" altLang="ko-KR" sz="1200" dirty="0"/>
          </a:p>
          <a:p>
            <a:pPr algn="just" defTabSz="9144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/>
            </a:pPr>
            <a:endParaRPr lang="en-US" altLang="ko-KR" sz="1200" dirty="0"/>
          </a:p>
          <a:p>
            <a:pPr algn="just" defTabSz="9144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/>
            </a:pPr>
            <a:endParaRPr lang="en-US" altLang="ko-KR" sz="1200" dirty="0"/>
          </a:p>
          <a:p>
            <a:pPr algn="just" defTabSz="9144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/>
            </a:pPr>
            <a:endParaRPr lang="en-US" altLang="ko-KR" sz="1200" dirty="0"/>
          </a:p>
          <a:p>
            <a:pPr algn="just" defTabSz="9144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/>
            </a:pPr>
            <a:endParaRPr lang="en-US" altLang="ko-KR" sz="1200" dirty="0"/>
          </a:p>
          <a:p>
            <a:pPr algn="just" defTabSz="9144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/>
            </a:pPr>
            <a:endParaRPr lang="en-US" altLang="ko-KR" sz="1200" dirty="0"/>
          </a:p>
          <a:p>
            <a:pPr algn="just" defTabSz="9144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/>
            </a:pPr>
            <a:endParaRPr lang="en-US" altLang="ko-KR" sz="1200" dirty="0"/>
          </a:p>
          <a:p>
            <a:pPr algn="just" defTabSz="9144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/>
            </a:pPr>
            <a:endParaRPr lang="en-US" altLang="ko-KR" sz="1200" dirty="0"/>
          </a:p>
          <a:p>
            <a:pPr algn="just" defTabSz="9144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/>
            </a:pPr>
            <a:endParaRPr lang="en-US" altLang="ko-KR" sz="1200" dirty="0"/>
          </a:p>
          <a:p>
            <a:pPr algn="just" defTabSz="9144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/>
            </a:pPr>
            <a:endParaRPr lang="en-US" altLang="ko-KR" sz="1200" dirty="0"/>
          </a:p>
          <a:p>
            <a:pPr algn="just" defTabSz="9144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/>
            </a:pPr>
            <a:endParaRPr lang="en-US" altLang="ko-KR" sz="1200" dirty="0"/>
          </a:p>
          <a:p>
            <a:pPr algn="just" defTabSz="9144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/>
            </a:pPr>
            <a:endParaRPr lang="en-US" altLang="ko-KR" sz="1200" dirty="0"/>
          </a:p>
          <a:p>
            <a:pPr algn="just" defTabSz="9144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/>
            </a:pPr>
            <a:endParaRPr lang="ko-KR" altLang="en-US" sz="1200" dirty="0"/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D5952D2E-8C8E-002C-0B36-E4E040B95C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213" y="1614148"/>
            <a:ext cx="6315075" cy="990600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9025FEE4-DA3F-C7C6-F172-291424149D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750" y="6311922"/>
            <a:ext cx="6096000" cy="1171575"/>
          </a:xfrm>
          <a:prstGeom prst="rect">
            <a:avLst/>
          </a:prstGeom>
        </p:spPr>
      </p:pic>
      <p:sp>
        <p:nvSpPr>
          <p:cNvPr id="6" name="직사각형 5">
            <a:extLst>
              <a:ext uri="{FF2B5EF4-FFF2-40B4-BE49-F238E27FC236}">
                <a16:creationId xmlns:a16="http://schemas.microsoft.com/office/drawing/2014/main" id="{742D69AD-4F30-B6B6-59A5-4A7681D12422}"/>
              </a:ext>
            </a:extLst>
          </p:cNvPr>
          <p:cNvSpPr/>
          <p:nvPr/>
        </p:nvSpPr>
        <p:spPr>
          <a:xfrm>
            <a:off x="189000" y="225926"/>
            <a:ext cx="2140206" cy="392259"/>
          </a:xfrm>
          <a:prstGeom prst="rect">
            <a:avLst/>
          </a:prstGeom>
          <a:solidFill>
            <a:schemeClr val="accent1">
              <a:lumMod val="50000"/>
            </a:schemeClr>
          </a:solidFill>
          <a:ln w="63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+mn-cs"/>
              </a:rPr>
              <a:t>workbook</a:t>
            </a:r>
            <a:endParaRPr kumimoji="0" lang="ko-KR" altLang="en-US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ptos" panose="0211000402020202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CEC3C606-7AA8-E712-904F-67506E06A3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17F5C-E498-46DC-914F-6F75556D3BF8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541629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19BEC9-3CAF-C0D7-60EC-84E12A1AD1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내용 개체 틀 4">
            <a:extLst>
              <a:ext uri="{FF2B5EF4-FFF2-40B4-BE49-F238E27FC236}">
                <a16:creationId xmlns:a16="http://schemas.microsoft.com/office/drawing/2014/main" id="{7CBEB76A-295A-726B-AF1B-149292737386}"/>
              </a:ext>
            </a:extLst>
          </p:cNvPr>
          <p:cNvSpPr txBox="1">
            <a:spLocks/>
          </p:cNvSpPr>
          <p:nvPr/>
        </p:nvSpPr>
        <p:spPr>
          <a:xfrm>
            <a:off x="187130" y="811238"/>
            <a:ext cx="6466158" cy="87062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557227" rtl="0" eaLnBrk="1" latinLnBrk="1" hangingPunct="1">
              <a:lnSpc>
                <a:spcPct val="90000"/>
              </a:lnSpc>
              <a:spcBef>
                <a:spcPts val="609"/>
              </a:spcBef>
              <a:buFont typeface="Arial" panose="020B0604020202020204" pitchFamily="34" charset="0"/>
              <a:buNone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78613" indent="0" algn="ctr" defTabSz="557227" rtl="0" eaLnBrk="1" latinLnBrk="1" hangingPunct="1">
              <a:lnSpc>
                <a:spcPct val="90000"/>
              </a:lnSpc>
              <a:spcBef>
                <a:spcPts val="305"/>
              </a:spcBef>
              <a:buFont typeface="Arial" panose="020B0604020202020204" pitchFamily="34" charset="0"/>
              <a:buNone/>
              <a:defRPr sz="121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7227" indent="0" algn="ctr" defTabSz="557227" rtl="0" eaLnBrk="1" latinLnBrk="1" hangingPunct="1">
              <a:lnSpc>
                <a:spcPct val="90000"/>
              </a:lnSpc>
              <a:spcBef>
                <a:spcPts val="305"/>
              </a:spcBef>
              <a:buFont typeface="Arial" panose="020B0604020202020204" pitchFamily="34" charset="0"/>
              <a:buNone/>
              <a:defRPr sz="109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35840" indent="0" algn="ctr" defTabSz="557227" rtl="0" eaLnBrk="1" latinLnBrk="1" hangingPunct="1">
              <a:lnSpc>
                <a:spcPct val="90000"/>
              </a:lnSpc>
              <a:spcBef>
                <a:spcPts val="305"/>
              </a:spcBef>
              <a:buFont typeface="Arial" panose="020B0604020202020204" pitchFamily="34" charset="0"/>
              <a:buNone/>
              <a:defRPr sz="9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14453" indent="0" algn="ctr" defTabSz="557227" rtl="0" eaLnBrk="1" latinLnBrk="1" hangingPunct="1">
              <a:lnSpc>
                <a:spcPct val="90000"/>
              </a:lnSpc>
              <a:spcBef>
                <a:spcPts val="305"/>
              </a:spcBef>
              <a:buFont typeface="Arial" panose="020B0604020202020204" pitchFamily="34" charset="0"/>
              <a:buNone/>
              <a:defRPr sz="9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93066" indent="0" algn="ctr" defTabSz="557227" rtl="0" eaLnBrk="1" latinLnBrk="1" hangingPunct="1">
              <a:lnSpc>
                <a:spcPct val="90000"/>
              </a:lnSpc>
              <a:spcBef>
                <a:spcPts val="305"/>
              </a:spcBef>
              <a:buFont typeface="Arial" panose="020B0604020202020204" pitchFamily="34" charset="0"/>
              <a:buNone/>
              <a:defRPr sz="9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680" indent="0" algn="ctr" defTabSz="557227" rtl="0" eaLnBrk="1" latinLnBrk="1" hangingPunct="1">
              <a:lnSpc>
                <a:spcPct val="90000"/>
              </a:lnSpc>
              <a:spcBef>
                <a:spcPts val="305"/>
              </a:spcBef>
              <a:buFont typeface="Arial" panose="020B0604020202020204" pitchFamily="34" charset="0"/>
              <a:buNone/>
              <a:defRPr sz="9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50293" indent="0" algn="ctr" defTabSz="557227" rtl="0" eaLnBrk="1" latinLnBrk="1" hangingPunct="1">
              <a:lnSpc>
                <a:spcPct val="90000"/>
              </a:lnSpc>
              <a:spcBef>
                <a:spcPts val="305"/>
              </a:spcBef>
              <a:buFont typeface="Arial" panose="020B0604020202020204" pitchFamily="34" charset="0"/>
              <a:buNone/>
              <a:defRPr sz="9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28906" indent="0" algn="ctr" defTabSz="557227" rtl="0" eaLnBrk="1" latinLnBrk="1" hangingPunct="1">
              <a:lnSpc>
                <a:spcPct val="90000"/>
              </a:lnSpc>
              <a:spcBef>
                <a:spcPts val="305"/>
              </a:spcBef>
              <a:buFont typeface="Arial" panose="020B0604020202020204" pitchFamily="34" charset="0"/>
              <a:buNone/>
              <a:defRPr sz="9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 defTabSz="9144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 startAt="5"/>
              <a:defRPr/>
            </a:pPr>
            <a:r>
              <a:rPr lang="ko-KR" altLang="en-US" sz="1200" dirty="0"/>
              <a:t>주차장에 주차된 모든 차량의 주차 요금 합계를 계산하여 출력하는 프로그램을 </a:t>
            </a:r>
            <a:r>
              <a:rPr lang="ko-KR" altLang="en-US" sz="1200" dirty="0" err="1"/>
              <a:t>작성하시오</a:t>
            </a:r>
            <a:r>
              <a:rPr lang="en-US" altLang="ko-KR" sz="1200" dirty="0"/>
              <a:t>. </a:t>
            </a:r>
            <a:r>
              <a:rPr lang="ko-KR" altLang="en-US" sz="1200" dirty="0"/>
              <a:t>주어진 조건에 따라 각 차량의 주차 요금을 계산하고 총 합계를 구한다</a:t>
            </a:r>
            <a:r>
              <a:rPr lang="en-US" altLang="ko-KR" sz="1200" dirty="0"/>
              <a:t>.</a:t>
            </a:r>
          </a:p>
          <a:p>
            <a:pPr lvl="2" algn="just" defTabSz="9144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US" altLang="ko-KR" sz="1100" dirty="0"/>
              <a:t>∙</a:t>
            </a:r>
            <a:r>
              <a:rPr lang="ko-KR" altLang="en-US" sz="1100" dirty="0"/>
              <a:t>주차장의 최대 수용 차량 대수는 </a:t>
            </a:r>
            <a:r>
              <a:rPr lang="en-US" altLang="ko-KR" sz="1100" dirty="0"/>
              <a:t>100</a:t>
            </a:r>
            <a:r>
              <a:rPr lang="ko-KR" altLang="en-US" sz="1100" dirty="0"/>
              <a:t>대이며</a:t>
            </a:r>
            <a:r>
              <a:rPr lang="en-US" altLang="ko-KR" sz="1100" dirty="0"/>
              <a:t>, </a:t>
            </a:r>
            <a:r>
              <a:rPr lang="ko-KR" altLang="en-US" sz="1100" dirty="0"/>
              <a:t>초과할 경우 자동으로 </a:t>
            </a:r>
            <a:r>
              <a:rPr lang="en-US" altLang="ko-KR" sz="1100" dirty="0"/>
              <a:t>100</a:t>
            </a:r>
            <a:r>
              <a:rPr lang="ko-KR" altLang="en-US" sz="1100" dirty="0"/>
              <a:t>대로 제한한다</a:t>
            </a:r>
            <a:r>
              <a:rPr lang="en-US" altLang="ko-KR" sz="1100" dirty="0"/>
              <a:t>.</a:t>
            </a:r>
          </a:p>
          <a:p>
            <a:pPr lvl="2" algn="just" defTabSz="9144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US" altLang="ko-KR" sz="1100" dirty="0"/>
              <a:t>∙</a:t>
            </a:r>
            <a:r>
              <a:rPr lang="ko-KR" altLang="en-US" sz="1100" dirty="0"/>
              <a:t>주차 시간은 최대 </a:t>
            </a:r>
            <a:r>
              <a:rPr lang="en-US" altLang="ko-KR" sz="1100" dirty="0"/>
              <a:t>24</a:t>
            </a:r>
            <a:r>
              <a:rPr lang="ko-KR" altLang="en-US" sz="1100" dirty="0"/>
              <a:t>시간</a:t>
            </a:r>
            <a:r>
              <a:rPr lang="en-US" altLang="ko-KR" sz="1100" dirty="0"/>
              <a:t>(1440</a:t>
            </a:r>
            <a:r>
              <a:rPr lang="ko-KR" altLang="en-US" sz="1100" dirty="0"/>
              <a:t>분</a:t>
            </a:r>
            <a:r>
              <a:rPr lang="en-US" altLang="ko-KR" sz="1100" dirty="0"/>
              <a:t>)</a:t>
            </a:r>
            <a:r>
              <a:rPr lang="ko-KR" altLang="en-US" sz="1100" dirty="0"/>
              <a:t>을 초과할 수 없으며</a:t>
            </a:r>
            <a:r>
              <a:rPr lang="en-US" altLang="ko-KR" sz="1100" dirty="0"/>
              <a:t>, </a:t>
            </a:r>
            <a:r>
              <a:rPr lang="ko-KR" altLang="en-US" sz="1100" dirty="0"/>
              <a:t>초과한 경우에는 </a:t>
            </a:r>
            <a:r>
              <a:rPr lang="en-US" altLang="ko-KR" sz="1100" dirty="0"/>
              <a:t>24</a:t>
            </a:r>
            <a:r>
              <a:rPr lang="ko-KR" altLang="en-US" sz="1100" dirty="0"/>
              <a:t>시간으로 간주하여 요금을 계산한다</a:t>
            </a:r>
            <a:r>
              <a:rPr lang="en-US" altLang="ko-KR" sz="1100" dirty="0"/>
              <a:t>.</a:t>
            </a:r>
          </a:p>
          <a:p>
            <a:pPr lvl="2" algn="just" defTabSz="9144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US" altLang="ko-KR" sz="1100" dirty="0"/>
              <a:t>∙</a:t>
            </a:r>
            <a:r>
              <a:rPr lang="ko-KR" altLang="en-US" sz="1100" dirty="0"/>
              <a:t>주차 요금 계산</a:t>
            </a:r>
            <a:endParaRPr lang="en-US" altLang="ko-KR" sz="1100" dirty="0"/>
          </a:p>
          <a:p>
            <a:pPr marL="1007290" lvl="3" indent="-171450" algn="just" defTabSz="9144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Tx/>
              <a:buChar char="-"/>
              <a:defRPr/>
            </a:pPr>
            <a:r>
              <a:rPr lang="en-US" altLang="ko-KR" sz="1100" dirty="0"/>
              <a:t>10</a:t>
            </a:r>
            <a:r>
              <a:rPr lang="ko-KR" altLang="en-US" sz="1100" dirty="0"/>
              <a:t>분 미만</a:t>
            </a:r>
            <a:r>
              <a:rPr lang="en-US" altLang="ko-KR" sz="1100" dirty="0"/>
              <a:t>: </a:t>
            </a:r>
            <a:r>
              <a:rPr lang="ko-KR" altLang="en-US" sz="1100" dirty="0"/>
              <a:t>무료</a:t>
            </a:r>
            <a:endParaRPr lang="en-US" altLang="ko-KR" sz="1100" dirty="0"/>
          </a:p>
          <a:p>
            <a:pPr marL="1007290" lvl="3" indent="-171450" algn="just" defTabSz="9144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Tx/>
              <a:buChar char="-"/>
              <a:defRPr/>
            </a:pPr>
            <a:r>
              <a:rPr lang="en-US" altLang="ko-KR" sz="1100" dirty="0"/>
              <a:t>10</a:t>
            </a:r>
            <a:r>
              <a:rPr lang="ko-KR" altLang="en-US" sz="1100" dirty="0"/>
              <a:t>분 이상 </a:t>
            </a:r>
            <a:r>
              <a:rPr lang="en-US" altLang="ko-KR" sz="1100" dirty="0"/>
              <a:t>30</a:t>
            </a:r>
            <a:r>
              <a:rPr lang="ko-KR" altLang="en-US" sz="1100" dirty="0"/>
              <a:t>분 이하</a:t>
            </a:r>
            <a:r>
              <a:rPr lang="en-US" altLang="ko-KR" sz="1100" dirty="0"/>
              <a:t>: 500</a:t>
            </a:r>
            <a:r>
              <a:rPr lang="ko-KR" altLang="en-US" sz="1100" dirty="0"/>
              <a:t>원</a:t>
            </a:r>
            <a:endParaRPr lang="en-US" altLang="ko-KR" sz="1100" dirty="0"/>
          </a:p>
          <a:p>
            <a:pPr marL="1007290" lvl="3" indent="-171450" algn="just" defTabSz="9144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Tx/>
              <a:buChar char="-"/>
              <a:defRPr/>
            </a:pPr>
            <a:r>
              <a:rPr lang="en-US" altLang="ko-KR" sz="1100" dirty="0"/>
              <a:t>30</a:t>
            </a:r>
            <a:r>
              <a:rPr lang="ko-KR" altLang="en-US" sz="1100" dirty="0"/>
              <a:t>분 초과</a:t>
            </a:r>
            <a:r>
              <a:rPr lang="en-US" altLang="ko-KR" sz="1100" dirty="0"/>
              <a:t>: 30</a:t>
            </a:r>
            <a:r>
              <a:rPr lang="ko-KR" altLang="en-US" sz="1100" dirty="0"/>
              <a:t>분까지는 기본 </a:t>
            </a:r>
            <a:r>
              <a:rPr lang="en-US" altLang="ko-KR" sz="1100" dirty="0"/>
              <a:t>500</a:t>
            </a:r>
            <a:r>
              <a:rPr lang="ko-KR" altLang="en-US" sz="1100" dirty="0"/>
              <a:t>원</a:t>
            </a:r>
            <a:r>
              <a:rPr lang="en-US" altLang="ko-KR" sz="1100" dirty="0"/>
              <a:t>, </a:t>
            </a:r>
            <a:r>
              <a:rPr lang="ko-KR" altLang="en-US" sz="1100" dirty="0"/>
              <a:t>초과 시간은 </a:t>
            </a:r>
            <a:r>
              <a:rPr lang="en-US" altLang="ko-KR" sz="1100" dirty="0"/>
              <a:t>10</a:t>
            </a:r>
            <a:r>
              <a:rPr lang="ko-KR" altLang="en-US" sz="1100" dirty="0"/>
              <a:t>분당 </a:t>
            </a:r>
            <a:r>
              <a:rPr lang="en-US" altLang="ko-KR" sz="1100" dirty="0"/>
              <a:t>500</a:t>
            </a:r>
            <a:r>
              <a:rPr lang="ko-KR" altLang="en-US" sz="1100" dirty="0"/>
              <a:t>원 요금 추가</a:t>
            </a:r>
          </a:p>
          <a:p>
            <a:pPr lvl="2" algn="just" defTabSz="9144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ko-KR" altLang="en-US" sz="1100" dirty="0"/>
              <a:t>∙최대 요금 주차 요금은 </a:t>
            </a:r>
            <a:r>
              <a:rPr lang="en-US" altLang="ko-KR" sz="1100" dirty="0"/>
              <a:t>30,000</a:t>
            </a:r>
            <a:r>
              <a:rPr lang="ko-KR" altLang="en-US" sz="1100" dirty="0"/>
              <a:t>원을 초과할 수 없으며</a:t>
            </a:r>
            <a:r>
              <a:rPr lang="en-US" altLang="ko-KR" sz="1100" dirty="0"/>
              <a:t>, </a:t>
            </a:r>
            <a:r>
              <a:rPr lang="ko-KR" altLang="en-US" sz="1100" dirty="0"/>
              <a:t>초과한 경우에는 </a:t>
            </a:r>
            <a:r>
              <a:rPr lang="en-US" altLang="ko-KR" sz="1100" dirty="0"/>
              <a:t>30,000</a:t>
            </a:r>
            <a:r>
              <a:rPr lang="ko-KR" altLang="en-US" sz="1100" dirty="0"/>
              <a:t>원을 부과한다</a:t>
            </a:r>
            <a:r>
              <a:rPr lang="en-US" altLang="ko-KR" sz="1100" dirty="0"/>
              <a:t>.</a:t>
            </a:r>
          </a:p>
          <a:p>
            <a:pPr lvl="2" algn="just" defTabSz="9144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/>
            </a:pPr>
            <a:endParaRPr lang="en-US" altLang="ko-KR" sz="1100" dirty="0"/>
          </a:p>
          <a:p>
            <a:pPr lvl="2" algn="just" defTabSz="9144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/>
            </a:pPr>
            <a:endParaRPr lang="en-US" altLang="ko-KR" sz="1100" dirty="0"/>
          </a:p>
          <a:p>
            <a:pPr lvl="2" algn="just" defTabSz="9144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/>
            </a:pPr>
            <a:endParaRPr lang="en-US" altLang="ko-KR" sz="1100" dirty="0"/>
          </a:p>
          <a:p>
            <a:pPr lvl="2" algn="just" defTabSz="9144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/>
            </a:pPr>
            <a:endParaRPr lang="en-US" altLang="ko-KR" sz="1100" dirty="0"/>
          </a:p>
          <a:p>
            <a:pPr lvl="2" algn="just" defTabSz="9144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/>
            </a:pPr>
            <a:endParaRPr lang="en-US" altLang="ko-KR" sz="1100" dirty="0"/>
          </a:p>
          <a:p>
            <a:pPr lvl="2" algn="just" defTabSz="9144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/>
            </a:pPr>
            <a:endParaRPr lang="en-US" altLang="ko-KR" sz="1100" dirty="0"/>
          </a:p>
          <a:p>
            <a:pPr lvl="2" algn="just" defTabSz="9144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/>
            </a:pPr>
            <a:endParaRPr lang="en-US" altLang="ko-KR" sz="1100" dirty="0"/>
          </a:p>
          <a:p>
            <a:pPr lvl="2" algn="just" defTabSz="9144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/>
            </a:pPr>
            <a:endParaRPr lang="en-US" altLang="ko-KR" sz="1100" dirty="0"/>
          </a:p>
          <a:p>
            <a:pPr lvl="2" algn="just" defTabSz="9144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/>
            </a:pPr>
            <a:endParaRPr lang="en-US" altLang="ko-KR" sz="1100" dirty="0"/>
          </a:p>
          <a:p>
            <a:pPr algn="just" defTabSz="9144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/>
            </a:pPr>
            <a:endParaRPr lang="en-US" altLang="ko-KR" sz="1200" dirty="0"/>
          </a:p>
          <a:p>
            <a:pPr algn="just" defTabSz="9144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/>
            </a:pPr>
            <a:endParaRPr lang="en-US" altLang="ko-KR" sz="1200" dirty="0"/>
          </a:p>
          <a:p>
            <a:pPr algn="just" defTabSz="9144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/>
            </a:pPr>
            <a:endParaRPr lang="en-US" altLang="ko-KR" sz="1200" dirty="0"/>
          </a:p>
          <a:p>
            <a:pPr algn="just" defTabSz="9144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/>
            </a:pPr>
            <a:endParaRPr lang="en-US" altLang="ko-KR" sz="1200" dirty="0"/>
          </a:p>
          <a:p>
            <a:pPr algn="just" defTabSz="9144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/>
            </a:pPr>
            <a:endParaRPr lang="en-US" altLang="ko-KR" sz="1200" dirty="0"/>
          </a:p>
          <a:p>
            <a:pPr algn="just" defTabSz="9144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/>
            </a:pPr>
            <a:endParaRPr lang="en-US" altLang="ko-KR" sz="1200" dirty="0"/>
          </a:p>
          <a:p>
            <a:pPr algn="just" defTabSz="9144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/>
            </a:pPr>
            <a:endParaRPr lang="en-US" altLang="ko-KR" sz="1200" dirty="0"/>
          </a:p>
          <a:p>
            <a:pPr algn="just" defTabSz="9144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/>
            </a:pPr>
            <a:endParaRPr lang="en-US" altLang="ko-KR" sz="1200" dirty="0"/>
          </a:p>
          <a:p>
            <a:pPr algn="just" defTabSz="9144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/>
            </a:pPr>
            <a:endParaRPr lang="en-US" altLang="ko-KR" sz="1200" dirty="0"/>
          </a:p>
          <a:p>
            <a:pPr algn="just" defTabSz="9144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/>
            </a:pPr>
            <a:endParaRPr lang="en-US" altLang="ko-KR" sz="1200" dirty="0"/>
          </a:p>
          <a:p>
            <a:pPr algn="just" defTabSz="9144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/>
            </a:pPr>
            <a:endParaRPr lang="en-US" altLang="ko-KR" sz="1200" dirty="0"/>
          </a:p>
          <a:p>
            <a:pPr algn="just" defTabSz="9144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/>
            </a:pPr>
            <a:endParaRPr lang="ko-KR" altLang="en-US" sz="1200" dirty="0"/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DC6A991A-F3C7-FD92-7742-24B5ABBE0D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470" y="3437118"/>
            <a:ext cx="6248400" cy="1857375"/>
          </a:xfrm>
          <a:prstGeom prst="rect">
            <a:avLst/>
          </a:prstGeom>
        </p:spPr>
      </p:pic>
      <p:sp>
        <p:nvSpPr>
          <p:cNvPr id="5" name="직사각형 4">
            <a:extLst>
              <a:ext uri="{FF2B5EF4-FFF2-40B4-BE49-F238E27FC236}">
                <a16:creationId xmlns:a16="http://schemas.microsoft.com/office/drawing/2014/main" id="{B2786A95-EA27-5516-C144-F8D1A4F845B8}"/>
              </a:ext>
            </a:extLst>
          </p:cNvPr>
          <p:cNvSpPr/>
          <p:nvPr/>
        </p:nvSpPr>
        <p:spPr>
          <a:xfrm>
            <a:off x="189000" y="225926"/>
            <a:ext cx="2140206" cy="392259"/>
          </a:xfrm>
          <a:prstGeom prst="rect">
            <a:avLst/>
          </a:prstGeom>
          <a:solidFill>
            <a:schemeClr val="accent1">
              <a:lumMod val="50000"/>
            </a:schemeClr>
          </a:solidFill>
          <a:ln w="63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+mn-cs"/>
              </a:rPr>
              <a:t>workbook</a:t>
            </a:r>
            <a:endParaRPr kumimoji="0" lang="ko-KR" altLang="en-US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ptos" panose="0211000402020202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F216D16D-0F29-02BF-81DB-869064E023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17F5C-E498-46DC-914F-6F75556D3BF8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437745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2D7E92-F799-DC23-FFE5-45974312BE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내용 개체 틀 4">
            <a:extLst>
              <a:ext uri="{FF2B5EF4-FFF2-40B4-BE49-F238E27FC236}">
                <a16:creationId xmlns:a16="http://schemas.microsoft.com/office/drawing/2014/main" id="{9F26896F-9FF5-10BC-A8A6-A9A2157C8DDE}"/>
              </a:ext>
            </a:extLst>
          </p:cNvPr>
          <p:cNvSpPr txBox="1">
            <a:spLocks/>
          </p:cNvSpPr>
          <p:nvPr/>
        </p:nvSpPr>
        <p:spPr>
          <a:xfrm>
            <a:off x="187130" y="811238"/>
            <a:ext cx="6466158" cy="87062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557227" rtl="0" eaLnBrk="1" latinLnBrk="1" hangingPunct="1">
              <a:lnSpc>
                <a:spcPct val="90000"/>
              </a:lnSpc>
              <a:spcBef>
                <a:spcPts val="609"/>
              </a:spcBef>
              <a:buFont typeface="Arial" panose="020B0604020202020204" pitchFamily="34" charset="0"/>
              <a:buNone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78613" indent="0" algn="ctr" defTabSz="557227" rtl="0" eaLnBrk="1" latinLnBrk="1" hangingPunct="1">
              <a:lnSpc>
                <a:spcPct val="90000"/>
              </a:lnSpc>
              <a:spcBef>
                <a:spcPts val="305"/>
              </a:spcBef>
              <a:buFont typeface="Arial" panose="020B0604020202020204" pitchFamily="34" charset="0"/>
              <a:buNone/>
              <a:defRPr sz="121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7227" indent="0" algn="ctr" defTabSz="557227" rtl="0" eaLnBrk="1" latinLnBrk="1" hangingPunct="1">
              <a:lnSpc>
                <a:spcPct val="90000"/>
              </a:lnSpc>
              <a:spcBef>
                <a:spcPts val="305"/>
              </a:spcBef>
              <a:buFont typeface="Arial" panose="020B0604020202020204" pitchFamily="34" charset="0"/>
              <a:buNone/>
              <a:defRPr sz="109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35840" indent="0" algn="ctr" defTabSz="557227" rtl="0" eaLnBrk="1" latinLnBrk="1" hangingPunct="1">
              <a:lnSpc>
                <a:spcPct val="90000"/>
              </a:lnSpc>
              <a:spcBef>
                <a:spcPts val="305"/>
              </a:spcBef>
              <a:buFont typeface="Arial" panose="020B0604020202020204" pitchFamily="34" charset="0"/>
              <a:buNone/>
              <a:defRPr sz="9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14453" indent="0" algn="ctr" defTabSz="557227" rtl="0" eaLnBrk="1" latinLnBrk="1" hangingPunct="1">
              <a:lnSpc>
                <a:spcPct val="90000"/>
              </a:lnSpc>
              <a:spcBef>
                <a:spcPts val="305"/>
              </a:spcBef>
              <a:buFont typeface="Arial" panose="020B0604020202020204" pitchFamily="34" charset="0"/>
              <a:buNone/>
              <a:defRPr sz="9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93066" indent="0" algn="ctr" defTabSz="557227" rtl="0" eaLnBrk="1" latinLnBrk="1" hangingPunct="1">
              <a:lnSpc>
                <a:spcPct val="90000"/>
              </a:lnSpc>
              <a:spcBef>
                <a:spcPts val="305"/>
              </a:spcBef>
              <a:buFont typeface="Arial" panose="020B0604020202020204" pitchFamily="34" charset="0"/>
              <a:buNone/>
              <a:defRPr sz="9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680" indent="0" algn="ctr" defTabSz="557227" rtl="0" eaLnBrk="1" latinLnBrk="1" hangingPunct="1">
              <a:lnSpc>
                <a:spcPct val="90000"/>
              </a:lnSpc>
              <a:spcBef>
                <a:spcPts val="305"/>
              </a:spcBef>
              <a:buFont typeface="Arial" panose="020B0604020202020204" pitchFamily="34" charset="0"/>
              <a:buNone/>
              <a:defRPr sz="9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50293" indent="0" algn="ctr" defTabSz="557227" rtl="0" eaLnBrk="1" latinLnBrk="1" hangingPunct="1">
              <a:lnSpc>
                <a:spcPct val="90000"/>
              </a:lnSpc>
              <a:spcBef>
                <a:spcPts val="305"/>
              </a:spcBef>
              <a:buFont typeface="Arial" panose="020B0604020202020204" pitchFamily="34" charset="0"/>
              <a:buNone/>
              <a:defRPr sz="9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28906" indent="0" algn="ctr" defTabSz="557227" rtl="0" eaLnBrk="1" latinLnBrk="1" hangingPunct="1">
              <a:lnSpc>
                <a:spcPct val="90000"/>
              </a:lnSpc>
              <a:spcBef>
                <a:spcPts val="305"/>
              </a:spcBef>
              <a:buFont typeface="Arial" panose="020B0604020202020204" pitchFamily="34" charset="0"/>
              <a:buNone/>
              <a:defRPr sz="9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indent="-228600" algn="just" defTabSz="9144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 startAt="6"/>
              <a:defRPr/>
            </a:pPr>
            <a:r>
              <a:rPr lang="ko-KR" altLang="en-US" sz="1200" dirty="0"/>
              <a:t>학급의 성적을 </a:t>
            </a:r>
            <a:r>
              <a:rPr lang="ko-KR" altLang="en-US" sz="1200" dirty="0" err="1"/>
              <a:t>입력받아</a:t>
            </a:r>
            <a:r>
              <a:rPr lang="ko-KR" altLang="en-US" sz="1200" dirty="0"/>
              <a:t> 평균</a:t>
            </a:r>
            <a:r>
              <a:rPr lang="en-US" altLang="ko-KR" sz="1200" dirty="0"/>
              <a:t>, </a:t>
            </a:r>
            <a:r>
              <a:rPr lang="ko-KR" altLang="en-US" sz="1200" dirty="0"/>
              <a:t>최고점</a:t>
            </a:r>
            <a:r>
              <a:rPr lang="en-US" altLang="ko-KR" sz="1200" dirty="0"/>
              <a:t>, </a:t>
            </a:r>
            <a:r>
              <a:rPr lang="ko-KR" altLang="en-US" sz="1200" dirty="0"/>
              <a:t>최저점을 계산하고</a:t>
            </a:r>
            <a:r>
              <a:rPr lang="en-US" altLang="ko-KR" sz="1200" dirty="0"/>
              <a:t>, </a:t>
            </a:r>
            <a:r>
              <a:rPr lang="ko-KR" altLang="en-US" sz="1200" dirty="0"/>
              <a:t>성적 분포를 출력하는 프로그램을 </a:t>
            </a:r>
            <a:r>
              <a:rPr lang="ko-KR" altLang="en-US" sz="1200" dirty="0" err="1"/>
              <a:t>작성하시오</a:t>
            </a:r>
            <a:r>
              <a:rPr lang="en-US" altLang="ko-KR" sz="1200" dirty="0"/>
              <a:t>. </a:t>
            </a:r>
            <a:r>
              <a:rPr lang="ko-KR" altLang="en-US" sz="1200" dirty="0"/>
              <a:t>학생들의 점수는 </a:t>
            </a:r>
            <a:r>
              <a:rPr lang="en-US" altLang="ko-KR" sz="1200" dirty="0"/>
              <a:t>0</a:t>
            </a:r>
            <a:r>
              <a:rPr lang="ko-KR" altLang="en-US" sz="1200" dirty="0"/>
              <a:t>점에서 </a:t>
            </a:r>
            <a:r>
              <a:rPr lang="en-US" altLang="ko-KR" sz="1200" dirty="0"/>
              <a:t>100</a:t>
            </a:r>
            <a:r>
              <a:rPr lang="ko-KR" altLang="en-US" sz="1200" dirty="0"/>
              <a:t>점 사이의 정수로 입력되며</a:t>
            </a:r>
            <a:r>
              <a:rPr lang="en-US" altLang="ko-KR" sz="1200" dirty="0"/>
              <a:t>, -1 </a:t>
            </a:r>
            <a:r>
              <a:rPr lang="ko-KR" altLang="en-US" sz="1200" dirty="0"/>
              <a:t>이외의 음수가 입력되면 입력을 종료한다</a:t>
            </a:r>
            <a:endParaRPr lang="en-US" altLang="ko-KR" sz="1200" dirty="0"/>
          </a:p>
          <a:p>
            <a:pPr algn="just" defTabSz="9144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/>
            </a:pPr>
            <a:endParaRPr lang="en-US" altLang="ko-KR" sz="1200" dirty="0"/>
          </a:p>
          <a:p>
            <a:pPr algn="just" defTabSz="9144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/>
            </a:pPr>
            <a:endParaRPr lang="en-US" altLang="ko-KR" sz="1200" dirty="0"/>
          </a:p>
          <a:p>
            <a:pPr algn="just" defTabSz="9144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/>
            </a:pPr>
            <a:endParaRPr lang="en-US" altLang="ko-KR" sz="1200" dirty="0"/>
          </a:p>
          <a:p>
            <a:pPr algn="just" defTabSz="9144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/>
            </a:pPr>
            <a:endParaRPr lang="en-US" altLang="ko-KR" sz="1200" dirty="0"/>
          </a:p>
          <a:p>
            <a:pPr algn="just" defTabSz="9144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/>
            </a:pPr>
            <a:endParaRPr lang="en-US" altLang="ko-KR" sz="1200" dirty="0"/>
          </a:p>
          <a:p>
            <a:pPr algn="just" defTabSz="9144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/>
            </a:pPr>
            <a:endParaRPr lang="en-US" altLang="ko-KR" sz="1200" dirty="0"/>
          </a:p>
          <a:p>
            <a:pPr algn="just" defTabSz="9144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/>
            </a:pPr>
            <a:endParaRPr lang="en-US" altLang="ko-KR" sz="1200" dirty="0"/>
          </a:p>
          <a:p>
            <a:pPr algn="just" defTabSz="9144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/>
            </a:pPr>
            <a:endParaRPr lang="en-US" altLang="ko-KR" sz="1200" dirty="0"/>
          </a:p>
          <a:p>
            <a:pPr algn="just" defTabSz="9144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/>
            </a:pPr>
            <a:endParaRPr lang="en-US" altLang="ko-KR" sz="1200" dirty="0"/>
          </a:p>
          <a:p>
            <a:pPr algn="just" defTabSz="9144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/>
            </a:pPr>
            <a:endParaRPr lang="en-US" altLang="ko-KR" sz="1200" dirty="0"/>
          </a:p>
          <a:p>
            <a:pPr algn="just" defTabSz="9144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/>
            </a:pPr>
            <a:endParaRPr lang="ko-KR" altLang="en-US" sz="1200" dirty="0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0896DE56-5B36-BC6C-1FED-14A786BAFE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130" y="1526952"/>
            <a:ext cx="6410325" cy="2705100"/>
          </a:xfrm>
          <a:prstGeom prst="rect">
            <a:avLst/>
          </a:prstGeom>
        </p:spPr>
      </p:pic>
      <p:sp>
        <p:nvSpPr>
          <p:cNvPr id="5" name="직사각형 4">
            <a:extLst>
              <a:ext uri="{FF2B5EF4-FFF2-40B4-BE49-F238E27FC236}">
                <a16:creationId xmlns:a16="http://schemas.microsoft.com/office/drawing/2014/main" id="{327C4BAB-0E4E-9C17-1ED4-8343811A367A}"/>
              </a:ext>
            </a:extLst>
          </p:cNvPr>
          <p:cNvSpPr/>
          <p:nvPr/>
        </p:nvSpPr>
        <p:spPr>
          <a:xfrm>
            <a:off x="189000" y="225926"/>
            <a:ext cx="2140206" cy="392259"/>
          </a:xfrm>
          <a:prstGeom prst="rect">
            <a:avLst/>
          </a:prstGeom>
          <a:solidFill>
            <a:schemeClr val="accent1">
              <a:lumMod val="50000"/>
            </a:schemeClr>
          </a:solidFill>
          <a:ln w="63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+mn-cs"/>
              </a:rPr>
              <a:t>workbook</a:t>
            </a:r>
            <a:endParaRPr kumimoji="0" lang="ko-KR" altLang="en-US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ptos" panose="0211000402020202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459EE3CF-6F57-8054-EA67-4FE0A3A3BF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17F5C-E498-46DC-914F-6F75556D3BF8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452254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C06E12-BDCA-A2DF-2370-8E5854C8CD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35B27F07-DF70-C35E-96C9-51CF17D3AE12}"/>
              </a:ext>
            </a:extLst>
          </p:cNvPr>
          <p:cNvSpPr/>
          <p:nvPr/>
        </p:nvSpPr>
        <p:spPr>
          <a:xfrm>
            <a:off x="189000" y="225926"/>
            <a:ext cx="2140206" cy="392259"/>
          </a:xfrm>
          <a:prstGeom prst="rect">
            <a:avLst/>
          </a:prstGeom>
          <a:solidFill>
            <a:schemeClr val="accent1">
              <a:lumMod val="50000"/>
            </a:schemeClr>
          </a:solidFill>
          <a:ln w="63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practice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3" name="내용 개체 틀 4">
            <a:extLst>
              <a:ext uri="{FF2B5EF4-FFF2-40B4-BE49-F238E27FC236}">
                <a16:creationId xmlns:a16="http://schemas.microsoft.com/office/drawing/2014/main" id="{40CF9CE8-F78D-1A9C-2D1B-6FD88D634602}"/>
              </a:ext>
            </a:extLst>
          </p:cNvPr>
          <p:cNvSpPr txBox="1">
            <a:spLocks/>
          </p:cNvSpPr>
          <p:nvPr/>
        </p:nvSpPr>
        <p:spPr>
          <a:xfrm>
            <a:off x="187130" y="811238"/>
            <a:ext cx="6466158" cy="70835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557227" rtl="0" eaLnBrk="1" latinLnBrk="1" hangingPunct="1">
              <a:lnSpc>
                <a:spcPct val="90000"/>
              </a:lnSpc>
              <a:spcBef>
                <a:spcPts val="609"/>
              </a:spcBef>
              <a:buFont typeface="Arial" panose="020B0604020202020204" pitchFamily="34" charset="0"/>
              <a:buNone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78613" indent="0" algn="ctr" defTabSz="557227" rtl="0" eaLnBrk="1" latinLnBrk="1" hangingPunct="1">
              <a:lnSpc>
                <a:spcPct val="90000"/>
              </a:lnSpc>
              <a:spcBef>
                <a:spcPts val="305"/>
              </a:spcBef>
              <a:buFont typeface="Arial" panose="020B0604020202020204" pitchFamily="34" charset="0"/>
              <a:buNone/>
              <a:defRPr sz="121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7227" indent="0" algn="ctr" defTabSz="557227" rtl="0" eaLnBrk="1" latinLnBrk="1" hangingPunct="1">
              <a:lnSpc>
                <a:spcPct val="90000"/>
              </a:lnSpc>
              <a:spcBef>
                <a:spcPts val="305"/>
              </a:spcBef>
              <a:buFont typeface="Arial" panose="020B0604020202020204" pitchFamily="34" charset="0"/>
              <a:buNone/>
              <a:defRPr sz="109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35840" indent="0" algn="ctr" defTabSz="557227" rtl="0" eaLnBrk="1" latinLnBrk="1" hangingPunct="1">
              <a:lnSpc>
                <a:spcPct val="90000"/>
              </a:lnSpc>
              <a:spcBef>
                <a:spcPts val="305"/>
              </a:spcBef>
              <a:buFont typeface="Arial" panose="020B0604020202020204" pitchFamily="34" charset="0"/>
              <a:buNone/>
              <a:defRPr sz="9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14453" indent="0" algn="ctr" defTabSz="557227" rtl="0" eaLnBrk="1" latinLnBrk="1" hangingPunct="1">
              <a:lnSpc>
                <a:spcPct val="90000"/>
              </a:lnSpc>
              <a:spcBef>
                <a:spcPts val="305"/>
              </a:spcBef>
              <a:buFont typeface="Arial" panose="020B0604020202020204" pitchFamily="34" charset="0"/>
              <a:buNone/>
              <a:defRPr sz="9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93066" indent="0" algn="ctr" defTabSz="557227" rtl="0" eaLnBrk="1" latinLnBrk="1" hangingPunct="1">
              <a:lnSpc>
                <a:spcPct val="90000"/>
              </a:lnSpc>
              <a:spcBef>
                <a:spcPts val="305"/>
              </a:spcBef>
              <a:buFont typeface="Arial" panose="020B0604020202020204" pitchFamily="34" charset="0"/>
              <a:buNone/>
              <a:defRPr sz="9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680" indent="0" algn="ctr" defTabSz="557227" rtl="0" eaLnBrk="1" latinLnBrk="1" hangingPunct="1">
              <a:lnSpc>
                <a:spcPct val="90000"/>
              </a:lnSpc>
              <a:spcBef>
                <a:spcPts val="305"/>
              </a:spcBef>
              <a:buFont typeface="Arial" panose="020B0604020202020204" pitchFamily="34" charset="0"/>
              <a:buNone/>
              <a:defRPr sz="9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50293" indent="0" algn="ctr" defTabSz="557227" rtl="0" eaLnBrk="1" latinLnBrk="1" hangingPunct="1">
              <a:lnSpc>
                <a:spcPct val="90000"/>
              </a:lnSpc>
              <a:spcBef>
                <a:spcPts val="305"/>
              </a:spcBef>
              <a:buFont typeface="Arial" panose="020B0604020202020204" pitchFamily="34" charset="0"/>
              <a:buNone/>
              <a:defRPr sz="9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28906" indent="0" algn="ctr" defTabSz="557227" rtl="0" eaLnBrk="1" latinLnBrk="1" hangingPunct="1">
              <a:lnSpc>
                <a:spcPct val="90000"/>
              </a:lnSpc>
              <a:spcBef>
                <a:spcPts val="305"/>
              </a:spcBef>
              <a:buFont typeface="Arial" panose="020B0604020202020204" pitchFamily="34" charset="0"/>
              <a:buNone/>
              <a:defRPr sz="9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indent="-228600" algn="just" defTabSz="9144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AutoNum type="arabicPeriod"/>
              <a:defRPr/>
            </a:pPr>
            <a:r>
              <a:rPr lang="ko-KR" altLang="en-US" sz="1200" dirty="0">
                <a:latin typeface="+mn-ea"/>
              </a:rPr>
              <a:t>사용자로부터 정수 </a:t>
            </a:r>
            <a:r>
              <a:rPr lang="en-US" altLang="ko-KR" sz="1200" dirty="0">
                <a:latin typeface="+mn-ea"/>
              </a:rPr>
              <a:t>n</a:t>
            </a:r>
            <a:r>
              <a:rPr lang="ko-KR" altLang="en-US" sz="1200" dirty="0">
                <a:latin typeface="+mn-ea"/>
              </a:rPr>
              <a:t>을 </a:t>
            </a:r>
            <a:r>
              <a:rPr lang="ko-KR" altLang="en-US" sz="1200" dirty="0" err="1">
                <a:latin typeface="+mn-ea"/>
              </a:rPr>
              <a:t>입력받아</a:t>
            </a:r>
            <a:r>
              <a:rPr lang="en-US" altLang="ko-KR" sz="1200" dirty="0">
                <a:latin typeface="+mn-ea"/>
              </a:rPr>
              <a:t>, 2</a:t>
            </a:r>
            <a:r>
              <a:rPr lang="ko-KR" altLang="en-US" sz="1200" dirty="0">
                <a:latin typeface="+mn-ea"/>
              </a:rPr>
              <a:t>단부터 </a:t>
            </a:r>
            <a:r>
              <a:rPr lang="en-US" altLang="ko-KR" sz="1200" dirty="0">
                <a:latin typeface="+mn-ea"/>
              </a:rPr>
              <a:t>n</a:t>
            </a:r>
            <a:r>
              <a:rPr lang="ko-KR" altLang="en-US" sz="1200" dirty="0">
                <a:latin typeface="+mn-ea"/>
              </a:rPr>
              <a:t>단까지의 구구단을 모두 </a:t>
            </a:r>
            <a:r>
              <a:rPr lang="ko-KR" altLang="en-US" sz="1200" dirty="0" err="1">
                <a:latin typeface="+mn-ea"/>
              </a:rPr>
              <a:t>출력하시오</a:t>
            </a:r>
            <a:r>
              <a:rPr lang="en-US" altLang="ko-KR" sz="1200" dirty="0">
                <a:latin typeface="+mn-ea"/>
              </a:rPr>
              <a:t>.</a:t>
            </a:r>
          </a:p>
          <a:p>
            <a:pPr marL="228600" indent="-228600" algn="just" defTabSz="9144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AutoNum type="arabicPeriod"/>
              <a:defRPr/>
            </a:pPr>
            <a:endParaRPr lang="en-US" altLang="ko-KR" sz="1200" dirty="0">
              <a:latin typeface="+mn-ea"/>
            </a:endParaRPr>
          </a:p>
          <a:p>
            <a:pPr marL="228600" indent="-228600" algn="just" defTabSz="9144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AutoNum type="arabicPeriod"/>
              <a:defRPr/>
            </a:pPr>
            <a:r>
              <a:rPr lang="ko-KR" altLang="en-US" sz="1200" dirty="0"/>
              <a:t>사용자로부터 두 개의 정수를 </a:t>
            </a:r>
            <a:r>
              <a:rPr lang="ko-KR" altLang="en-US" sz="1200" dirty="0" err="1"/>
              <a:t>입력받아</a:t>
            </a:r>
            <a:r>
              <a:rPr lang="en-US" altLang="ko-KR" sz="1200" dirty="0"/>
              <a:t>, </a:t>
            </a:r>
            <a:r>
              <a:rPr lang="ko-KR" altLang="en-US" sz="1200" dirty="0"/>
              <a:t>최대공약수</a:t>
            </a:r>
            <a:r>
              <a:rPr lang="en-US" altLang="ko-KR" sz="1200" dirty="0"/>
              <a:t>(GCD)</a:t>
            </a:r>
            <a:r>
              <a:rPr lang="ko-KR" altLang="en-US" sz="1200" dirty="0"/>
              <a:t>와 </a:t>
            </a:r>
            <a:r>
              <a:rPr lang="ko-KR" altLang="en-US" sz="1200" dirty="0" err="1"/>
              <a:t>최소공배수</a:t>
            </a:r>
            <a:r>
              <a:rPr lang="en-US" altLang="ko-KR" sz="1200" dirty="0"/>
              <a:t>(LCM)</a:t>
            </a:r>
            <a:r>
              <a:rPr lang="ko-KR" altLang="en-US" sz="1200" dirty="0"/>
              <a:t>를 구하여 </a:t>
            </a:r>
            <a:r>
              <a:rPr lang="ko-KR" altLang="en-US" sz="1200" dirty="0" err="1"/>
              <a:t>출력하시오</a:t>
            </a:r>
            <a:r>
              <a:rPr lang="en-US" altLang="ko-KR" sz="1200" dirty="0"/>
              <a:t>.</a:t>
            </a:r>
          </a:p>
          <a:p>
            <a:pPr marL="228600" indent="-228600" algn="just" defTabSz="9144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AutoNum type="arabicPeriod"/>
              <a:defRPr/>
            </a:pPr>
            <a:endParaRPr lang="en-US" altLang="ko-KR" sz="1200" dirty="0"/>
          </a:p>
          <a:p>
            <a:pPr marL="228600" indent="-228600" algn="just" defTabSz="9144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AutoNum type="arabicPeriod"/>
              <a:defRPr/>
            </a:pPr>
            <a:r>
              <a:rPr lang="ko-KR" altLang="en-US" sz="1200" dirty="0"/>
              <a:t>사용자로부터 정수 </a:t>
            </a:r>
            <a:r>
              <a:rPr lang="en-US" altLang="ko-KR" sz="1200" dirty="0"/>
              <a:t>n</a:t>
            </a:r>
            <a:r>
              <a:rPr lang="ko-KR" altLang="en-US" sz="1200" dirty="0"/>
              <a:t>을 </a:t>
            </a:r>
            <a:r>
              <a:rPr lang="ko-KR" altLang="en-US" sz="1200" dirty="0" err="1"/>
              <a:t>입력받아</a:t>
            </a:r>
            <a:r>
              <a:rPr lang="en-US" altLang="ko-KR" sz="1200" dirty="0"/>
              <a:t>,1</a:t>
            </a:r>
            <a:r>
              <a:rPr lang="ko-KR" altLang="en-US" sz="1200" dirty="0"/>
              <a:t>부터 </a:t>
            </a:r>
            <a:r>
              <a:rPr lang="en-US" altLang="ko-KR" sz="1200" dirty="0"/>
              <a:t>n </a:t>
            </a:r>
            <a:r>
              <a:rPr lang="ko-KR" altLang="en-US" sz="1200" dirty="0"/>
              <a:t>이하의 모든 소수</a:t>
            </a:r>
            <a:r>
              <a:rPr lang="en-US" altLang="ko-KR" sz="1200" dirty="0"/>
              <a:t>(prime number)</a:t>
            </a:r>
            <a:r>
              <a:rPr lang="ko-KR" altLang="en-US" sz="1200" dirty="0"/>
              <a:t>를 </a:t>
            </a:r>
            <a:r>
              <a:rPr lang="ko-KR" altLang="en-US" sz="1200" dirty="0" err="1"/>
              <a:t>출력하시오</a:t>
            </a:r>
            <a:r>
              <a:rPr lang="en-US" altLang="ko-KR" sz="1200" dirty="0"/>
              <a:t>.</a:t>
            </a:r>
          </a:p>
          <a:p>
            <a:pPr marL="228600" indent="-228600" algn="just" defTabSz="9144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AutoNum type="arabicPeriod"/>
              <a:defRPr/>
            </a:pPr>
            <a:endParaRPr lang="en-US" altLang="ko-KR" sz="1200" dirty="0"/>
          </a:p>
          <a:p>
            <a:pPr marL="228600" indent="-228600" algn="just" defTabSz="9144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AutoNum type="arabicPeriod"/>
              <a:defRPr/>
            </a:pPr>
            <a:r>
              <a:rPr lang="ko-KR" altLang="en-US" sz="1200" dirty="0"/>
              <a:t>정수 </a:t>
            </a:r>
            <a:r>
              <a:rPr lang="en-US" altLang="ko-KR" sz="1200" dirty="0"/>
              <a:t>n</a:t>
            </a:r>
            <a:r>
              <a:rPr lang="ko-KR" altLang="en-US" sz="1200" dirty="0"/>
              <a:t>을 </a:t>
            </a:r>
            <a:r>
              <a:rPr lang="ko-KR" altLang="en-US" sz="1200" dirty="0" err="1"/>
              <a:t>입력받아</a:t>
            </a:r>
            <a:r>
              <a:rPr lang="en-US" altLang="ko-KR" sz="1200" dirty="0"/>
              <a:t>, n</a:t>
            </a:r>
            <a:r>
              <a:rPr lang="ko-KR" altLang="en-US" sz="1200" dirty="0"/>
              <a:t>이 완전수인지 판별하고</a:t>
            </a:r>
            <a:r>
              <a:rPr lang="en-US" altLang="ko-KR" sz="1200" dirty="0"/>
              <a:t>, n</a:t>
            </a:r>
            <a:r>
              <a:rPr lang="ko-KR" altLang="en-US" sz="1200" dirty="0"/>
              <a:t>의 약수의 개수와 약수의 합을 구하여 </a:t>
            </a:r>
            <a:r>
              <a:rPr lang="ko-KR" altLang="en-US" sz="1200" dirty="0" err="1"/>
              <a:t>출력하시오</a:t>
            </a:r>
            <a:r>
              <a:rPr lang="en-US" altLang="ko-KR" sz="1200" dirty="0"/>
              <a:t>.</a:t>
            </a:r>
          </a:p>
          <a:p>
            <a:pPr marL="228600" indent="-228600" algn="just" defTabSz="9144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AutoNum type="arabicPeriod"/>
              <a:defRPr/>
            </a:pPr>
            <a:endParaRPr lang="en-US" altLang="ko-KR" sz="1200" dirty="0"/>
          </a:p>
          <a:p>
            <a:pPr marL="228600" indent="-228600" algn="just" defTabSz="9144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AutoNum type="arabicPeriod"/>
              <a:defRPr/>
            </a:pPr>
            <a:r>
              <a:rPr lang="ko-KR" altLang="en-US" sz="1200" dirty="0"/>
              <a:t>정수 </a:t>
            </a:r>
            <a:r>
              <a:rPr lang="en-US" altLang="ko-KR" sz="1200" dirty="0"/>
              <a:t>n</a:t>
            </a:r>
            <a:r>
              <a:rPr lang="ko-KR" altLang="en-US" sz="1200" dirty="0"/>
              <a:t>을 </a:t>
            </a:r>
            <a:r>
              <a:rPr lang="ko-KR" altLang="en-US" sz="1200" dirty="0" err="1"/>
              <a:t>입력받아</a:t>
            </a:r>
            <a:r>
              <a:rPr lang="en-US" altLang="ko-KR" sz="1200" dirty="0"/>
              <a:t>, n</a:t>
            </a:r>
            <a:r>
              <a:rPr lang="ko-KR" altLang="en-US" sz="1200" dirty="0" err="1"/>
              <a:t>번째까지의</a:t>
            </a:r>
            <a:r>
              <a:rPr lang="ko-KR" altLang="en-US" sz="1200" dirty="0"/>
              <a:t> 피보나치 수열을 </a:t>
            </a:r>
            <a:r>
              <a:rPr lang="ko-KR" altLang="en-US" sz="1200" dirty="0" err="1"/>
              <a:t>출력하시오</a:t>
            </a:r>
            <a:r>
              <a:rPr lang="en-US" altLang="ko-KR" sz="1200" dirty="0"/>
              <a:t>.</a:t>
            </a:r>
          </a:p>
          <a:p>
            <a:pPr marL="228600" indent="-228600" algn="just" defTabSz="9144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AutoNum type="arabicPeriod"/>
              <a:defRPr/>
            </a:pPr>
            <a:endParaRPr lang="en-US" altLang="ko-KR" sz="1200" dirty="0"/>
          </a:p>
          <a:p>
            <a:pPr marL="228600" indent="-228600" algn="just" defTabSz="9144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AutoNum type="arabicPeriod"/>
              <a:defRPr/>
            </a:pPr>
            <a:r>
              <a:rPr lang="ko-KR" altLang="en-US" sz="1200" dirty="0"/>
              <a:t>정수 </a:t>
            </a:r>
            <a:r>
              <a:rPr lang="en-US" altLang="ko-KR" sz="1200" dirty="0"/>
              <a:t>n</a:t>
            </a:r>
            <a:r>
              <a:rPr lang="ko-KR" altLang="en-US" sz="1200" dirty="0"/>
              <a:t>을 </a:t>
            </a:r>
            <a:r>
              <a:rPr lang="ko-KR" altLang="en-US" sz="1200" dirty="0" err="1"/>
              <a:t>입력받아</a:t>
            </a:r>
            <a:r>
              <a:rPr lang="en-US" altLang="ko-KR" sz="1200" dirty="0"/>
              <a:t>, </a:t>
            </a:r>
            <a:r>
              <a:rPr lang="ko-KR" altLang="en-US" sz="1200" dirty="0"/>
              <a:t>파스칼의 삼각형을 </a:t>
            </a:r>
            <a:r>
              <a:rPr lang="en-US" altLang="ko-KR" sz="1200" dirty="0"/>
              <a:t>n</a:t>
            </a:r>
            <a:r>
              <a:rPr lang="ko-KR" altLang="en-US" sz="1200" dirty="0"/>
              <a:t>행까지 </a:t>
            </a:r>
            <a:r>
              <a:rPr lang="ko-KR" altLang="en-US" sz="1200" dirty="0" err="1"/>
              <a:t>출력하시오</a:t>
            </a:r>
            <a:r>
              <a:rPr lang="en-US" altLang="ko-KR" sz="1200" dirty="0"/>
              <a:t>.</a:t>
            </a:r>
          </a:p>
          <a:p>
            <a:pPr marL="228600" indent="-228600" algn="just" defTabSz="9144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AutoNum type="arabicPeriod"/>
              <a:defRPr/>
            </a:pPr>
            <a:endParaRPr lang="en-US" altLang="ko-KR" sz="1200" dirty="0"/>
          </a:p>
          <a:p>
            <a:pPr marL="228600" indent="-228600" algn="just" defTabSz="9144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AutoNum type="arabicPeriod"/>
              <a:defRPr/>
            </a:pPr>
            <a:endParaRPr lang="en-US" altLang="ko-KR" sz="1200" dirty="0"/>
          </a:p>
          <a:p>
            <a:pPr marL="228600" indent="-228600" algn="just" defTabSz="9144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AutoNum type="arabicPeriod"/>
              <a:defRPr/>
            </a:pPr>
            <a:r>
              <a:rPr lang="ko-KR" altLang="en-US" sz="1200" dirty="0"/>
              <a:t>다음 리스트에서 가장 많이 등장한 값</a:t>
            </a:r>
            <a:r>
              <a:rPr lang="en-US" altLang="ko-KR" sz="1200" dirty="0"/>
              <a:t>(</a:t>
            </a:r>
            <a:r>
              <a:rPr lang="ko-KR" altLang="en-US" sz="1200" dirty="0" err="1"/>
              <a:t>최빈값</a:t>
            </a:r>
            <a:r>
              <a:rPr lang="en-US" altLang="ko-KR" sz="1200" dirty="0"/>
              <a:t>)</a:t>
            </a:r>
            <a:r>
              <a:rPr lang="ko-KR" altLang="en-US" sz="1200" dirty="0"/>
              <a:t>과 등장 횟수를 </a:t>
            </a:r>
            <a:r>
              <a:rPr lang="ko-KR" altLang="en-US" sz="1200" dirty="0" err="1"/>
              <a:t>구하시오</a:t>
            </a:r>
            <a:r>
              <a:rPr lang="en-US" altLang="ko-KR" sz="1200" dirty="0"/>
              <a:t>.</a:t>
            </a:r>
          </a:p>
          <a:p>
            <a:pPr algn="just" defTabSz="9144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ko-KR" altLang="en-US" sz="1200" dirty="0"/>
              <a:t>단</a:t>
            </a:r>
            <a:r>
              <a:rPr lang="en-US" altLang="ko-KR" sz="1200" dirty="0"/>
              <a:t>, Counter, mode() </a:t>
            </a:r>
            <a:r>
              <a:rPr lang="ko-KR" altLang="en-US" sz="1200" dirty="0"/>
              <a:t>등의 </a:t>
            </a:r>
            <a:r>
              <a:rPr lang="ko-KR" altLang="en-US" sz="1200" dirty="0" err="1"/>
              <a:t>최빈값</a:t>
            </a:r>
            <a:r>
              <a:rPr lang="ko-KR" altLang="en-US" sz="1200" dirty="0"/>
              <a:t> 관련 내장 함수 및 라이브러리는 사용하지 않는다</a:t>
            </a:r>
            <a:r>
              <a:rPr lang="en-US" altLang="ko-KR" sz="1200" dirty="0"/>
              <a:t>.</a:t>
            </a:r>
          </a:p>
          <a:p>
            <a:pPr algn="just" defTabSz="9144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US" altLang="ko-KR" sz="1200" dirty="0"/>
              <a:t>scores=</a:t>
            </a:r>
            <a:r>
              <a:rPr lang="ko-KR" altLang="en-US" sz="1200" dirty="0"/>
              <a:t> </a:t>
            </a:r>
            <a:r>
              <a:rPr lang="en-US" altLang="ko-KR" sz="1200" dirty="0"/>
              <a:t>[90, 89, 90, 88, 89,  91, 92, 94, 91, 93,  91, 90, 93, 87, 94,  90, 88, 92, 85, 90 ]</a:t>
            </a:r>
          </a:p>
          <a:p>
            <a:pPr marL="228600" indent="-228600" algn="just" defTabSz="9144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AutoNum type="arabicPeriod"/>
              <a:defRPr/>
            </a:pPr>
            <a:endParaRPr lang="en-US" altLang="ko-KR" sz="1200" dirty="0"/>
          </a:p>
          <a:p>
            <a:pPr marL="228600" indent="-228600" algn="just" defTabSz="9144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AutoNum type="arabicPeriod"/>
              <a:defRPr/>
            </a:pPr>
            <a:endParaRPr lang="en-US" altLang="ko-KR" sz="1200" dirty="0">
              <a:latin typeface="+mn-ea"/>
            </a:endParaRPr>
          </a:p>
          <a:p>
            <a:pPr marL="228600" indent="-228600" algn="just" defTabSz="9144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AutoNum type="arabicPeriod"/>
              <a:defRPr/>
            </a:pPr>
            <a:endParaRPr lang="en-US" altLang="ko-KR" sz="1200" dirty="0">
              <a:latin typeface="+mn-ea"/>
            </a:endParaRPr>
          </a:p>
          <a:p>
            <a:pPr algn="just" defTabSz="9144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/>
            </a:pPr>
            <a:endParaRPr lang="en-US" altLang="ko-KR" sz="1200" dirty="0">
              <a:solidFill>
                <a:srgbClr val="7030A0"/>
              </a:solidFill>
              <a:latin typeface="+mn-ea"/>
            </a:endParaRPr>
          </a:p>
        </p:txBody>
      </p: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3931E2DC-3775-C689-6FFE-3958D6FD4F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17F5C-E498-46DC-914F-6F75556D3BF8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80013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4">
            <a:extLst>
              <a:ext uri="{FF2B5EF4-FFF2-40B4-BE49-F238E27FC236}">
                <a16:creationId xmlns:a16="http://schemas.microsoft.com/office/drawing/2014/main" id="{52D58E32-CC28-DD36-17EC-AC613EEED2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0245" y="1623072"/>
            <a:ext cx="5674493" cy="3451203"/>
          </a:xfrm>
        </p:spPr>
        <p:txBody>
          <a:bodyPr anchor="ctr" anchorCtr="0">
            <a:normAutofit/>
          </a:bodyPr>
          <a:lstStyle/>
          <a:p>
            <a:pPr>
              <a:lnSpc>
                <a:spcPct val="150000"/>
              </a:lnSpc>
            </a:pPr>
            <a:r>
              <a:rPr lang="ko-KR" altLang="en-US" sz="40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파이썬</a:t>
            </a:r>
            <a:br>
              <a:rPr lang="en-US" altLang="ko-KR" sz="40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</a:br>
            <a:endParaRPr lang="ko-KR" altLang="en-US" sz="270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BD10CC6-1645-3ED7-17BB-EF3D0EC4D859}"/>
              </a:ext>
            </a:extLst>
          </p:cNvPr>
          <p:cNvSpPr txBox="1"/>
          <p:nvPr/>
        </p:nvSpPr>
        <p:spPr>
          <a:xfrm>
            <a:off x="2762520" y="3596947"/>
            <a:ext cx="3432218" cy="17143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AutoNum type="arabicPeriod"/>
            </a:pPr>
            <a:r>
              <a:rPr lang="ko-KR" altLang="en-US" sz="18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제어구조</a:t>
            </a:r>
            <a:endParaRPr lang="en-US" altLang="ko-KR" b="1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ko-KR" altLang="en-US" sz="1800" b="1" dirty="0">
                <a:solidFill>
                  <a:schemeClr val="bg2">
                    <a:lumMod val="7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알고리즘</a:t>
            </a:r>
            <a:endParaRPr lang="en-US" altLang="ko-KR" sz="1800" b="1" dirty="0">
              <a:solidFill>
                <a:schemeClr val="bg2">
                  <a:lumMod val="7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ko-KR" altLang="en-US" sz="1800" b="1" dirty="0">
                <a:solidFill>
                  <a:schemeClr val="bg2">
                    <a:lumMod val="7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객체지향</a:t>
            </a:r>
            <a:br>
              <a:rPr lang="en-US" altLang="ko-KR" sz="1800" dirty="0">
                <a:latin typeface="HY헤드라인M" panose="02030600000101010101" pitchFamily="18" charset="-127"/>
                <a:ea typeface="HY헤드라인M" panose="02030600000101010101" pitchFamily="18" charset="-127"/>
              </a:rPr>
            </a:br>
            <a:endParaRPr lang="ko-KR" altLang="en-US" dirty="0"/>
          </a:p>
        </p:txBody>
      </p: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A5575CF9-6463-BED8-61E9-D346B2C028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17F5C-E498-46DC-914F-6F75556D3BF8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59815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4">
            <a:extLst>
              <a:ext uri="{FF2B5EF4-FFF2-40B4-BE49-F238E27FC236}">
                <a16:creationId xmlns:a16="http://schemas.microsoft.com/office/drawing/2014/main" id="{52D58E32-CC28-DD36-17EC-AC613EEED2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0245" y="1623072"/>
            <a:ext cx="5674493" cy="3451203"/>
          </a:xfrm>
        </p:spPr>
        <p:txBody>
          <a:bodyPr anchor="ctr" anchorCtr="0">
            <a:normAutofit/>
          </a:bodyPr>
          <a:lstStyle/>
          <a:p>
            <a:pPr>
              <a:lnSpc>
                <a:spcPct val="150000"/>
              </a:lnSpc>
            </a:pPr>
            <a:r>
              <a:rPr lang="ko-KR" altLang="en-US" sz="40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데이터 분석</a:t>
            </a:r>
            <a:br>
              <a:rPr lang="en-US" altLang="ko-KR" sz="40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</a:br>
            <a:endParaRPr lang="ko-KR" altLang="en-US" sz="270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BD10CC6-1645-3ED7-17BB-EF3D0EC4D859}"/>
              </a:ext>
            </a:extLst>
          </p:cNvPr>
          <p:cNvSpPr txBox="1"/>
          <p:nvPr/>
        </p:nvSpPr>
        <p:spPr>
          <a:xfrm>
            <a:off x="2762520" y="3596947"/>
            <a:ext cx="3432218" cy="25453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AutoNum type="arabicPeriod"/>
            </a:pPr>
            <a:r>
              <a:rPr lang="ko-KR" altLang="en-US" sz="18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데이터 분석 과정</a:t>
            </a:r>
            <a:endParaRPr lang="en-US" altLang="ko-KR" sz="1800" b="1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ko-KR" altLang="en-US" b="1" dirty="0">
                <a:solidFill>
                  <a:schemeClr val="bg2">
                    <a:lumMod val="9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데이터 </a:t>
            </a:r>
            <a:r>
              <a:rPr lang="ko-KR" altLang="en-US" b="1" dirty="0" err="1">
                <a:solidFill>
                  <a:schemeClr val="bg2">
                    <a:lumMod val="9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전처리</a:t>
            </a:r>
            <a:endParaRPr lang="en-US" altLang="ko-KR" b="1" dirty="0">
              <a:solidFill>
                <a:schemeClr val="bg2">
                  <a:lumMod val="90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ko-KR" altLang="en-US" sz="1800" b="1" dirty="0">
                <a:solidFill>
                  <a:schemeClr val="bg2">
                    <a:lumMod val="9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데이터 시각화</a:t>
            </a:r>
            <a:endParaRPr lang="en-US" altLang="ko-KR" sz="1800" b="1" dirty="0">
              <a:solidFill>
                <a:schemeClr val="bg2">
                  <a:lumMod val="90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ko-KR" altLang="en-US" b="1" dirty="0">
                <a:solidFill>
                  <a:schemeClr val="bg2">
                    <a:lumMod val="9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기초 통계 분석</a:t>
            </a:r>
            <a:br>
              <a:rPr lang="en-US" altLang="ko-KR" sz="18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</a:br>
            <a:br>
              <a:rPr lang="en-US" altLang="ko-KR" sz="1800" dirty="0">
                <a:latin typeface="HY헤드라인M" panose="02030600000101010101" pitchFamily="18" charset="-127"/>
                <a:ea typeface="HY헤드라인M" panose="02030600000101010101" pitchFamily="18" charset="-127"/>
              </a:rPr>
            </a:br>
            <a:endParaRPr lang="ko-KR" altLang="en-US" dirty="0"/>
          </a:p>
        </p:txBody>
      </p: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267E6DB0-FA35-69F6-4BC9-B3BED0AC1F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17F5C-E498-46DC-914F-6F75556D3BF8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41293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AE605427-40BF-CF38-28D3-254773140B5F}"/>
              </a:ext>
            </a:extLst>
          </p:cNvPr>
          <p:cNvSpPr txBox="1"/>
          <p:nvPr/>
        </p:nvSpPr>
        <p:spPr>
          <a:xfrm>
            <a:off x="216000" y="873502"/>
            <a:ext cx="6480000" cy="73922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buAutoNum type="arabicPeriod"/>
            </a:pPr>
            <a:r>
              <a:rPr lang="ko-KR" altLang="en-US" sz="1200" dirty="0"/>
              <a:t>데이터의 정의</a:t>
            </a:r>
            <a:endParaRPr lang="en-US" altLang="ko-KR" sz="1200" dirty="0"/>
          </a:p>
          <a:p>
            <a:pPr>
              <a:lnSpc>
                <a:spcPct val="120000"/>
              </a:lnSpc>
            </a:pPr>
            <a:r>
              <a:rPr lang="ko-KR" altLang="en-US" sz="1200" dirty="0"/>
              <a:t>데이터란 관찰이나 측정을 통해 수집한 값이나 사실</a:t>
            </a:r>
            <a:r>
              <a:rPr lang="en-US" altLang="ko-KR" sz="1200" dirty="0"/>
              <a:t>. </a:t>
            </a:r>
          </a:p>
          <a:p>
            <a:pPr>
              <a:lnSpc>
                <a:spcPct val="120000"/>
              </a:lnSpc>
            </a:pPr>
            <a:endParaRPr lang="en-US" altLang="ko-KR" sz="1200" dirty="0"/>
          </a:p>
          <a:p>
            <a:pPr marL="228600" indent="-228600">
              <a:lnSpc>
                <a:spcPct val="120000"/>
              </a:lnSpc>
              <a:buFont typeface="+mj-lt"/>
              <a:buAutoNum type="arabicPeriod" startAt="2"/>
            </a:pPr>
            <a:r>
              <a:rPr lang="ko-KR" altLang="en-US" sz="1200" dirty="0"/>
              <a:t>데이터의 속성</a:t>
            </a:r>
            <a:endParaRPr lang="en-US" altLang="ko-KR" sz="1200" dirty="0"/>
          </a:p>
          <a:p>
            <a:pPr marL="228600" indent="-228600">
              <a:lnSpc>
                <a:spcPct val="120000"/>
              </a:lnSpc>
              <a:buFont typeface="+mj-lt"/>
              <a:buAutoNum type="arabicPeriod" startAt="2"/>
            </a:pPr>
            <a:endParaRPr lang="en-US" altLang="ko-KR" sz="1200" dirty="0"/>
          </a:p>
          <a:p>
            <a:pPr>
              <a:lnSpc>
                <a:spcPct val="120000"/>
              </a:lnSpc>
            </a:pPr>
            <a:r>
              <a:rPr lang="ko-KR" altLang="en-US" sz="1200" dirty="0"/>
              <a:t>데이터는 다양한 속성</a:t>
            </a:r>
            <a:r>
              <a:rPr lang="en-US" altLang="ko-KR" sz="1200" dirty="0"/>
              <a:t>(feature)</a:t>
            </a:r>
            <a:r>
              <a:rPr lang="ko-KR" altLang="en-US" sz="1200" dirty="0"/>
              <a:t>을 가진다</a:t>
            </a:r>
            <a:r>
              <a:rPr lang="en-US" altLang="ko-KR" sz="1200" dirty="0"/>
              <a:t>. </a:t>
            </a:r>
            <a:r>
              <a:rPr lang="ko-KR" altLang="en-US" sz="1200" dirty="0"/>
              <a:t>데이터를 수집하여 특정 기준에 따라 분류</a:t>
            </a:r>
            <a:r>
              <a:rPr lang="en-US" altLang="ko-KR" sz="1200" dirty="0"/>
              <a:t>, </a:t>
            </a:r>
            <a:r>
              <a:rPr lang="ko-KR" altLang="en-US" sz="1200" dirty="0"/>
              <a:t>정리하면 문제 해결에 필요한 데이터를 얻을 수 있는데</a:t>
            </a:r>
            <a:r>
              <a:rPr lang="en-US" altLang="ko-KR" sz="1200" dirty="0"/>
              <a:t>, </a:t>
            </a:r>
            <a:r>
              <a:rPr lang="ko-KR" altLang="en-US" sz="1200" dirty="0"/>
              <a:t>이런 특정 기준을 </a:t>
            </a:r>
            <a:r>
              <a:rPr lang="en-US" altLang="ko-KR" sz="1200" dirty="0"/>
              <a:t>‘</a:t>
            </a:r>
            <a:r>
              <a:rPr lang="ko-KR" altLang="en-US" sz="1200" dirty="0"/>
              <a:t>데이터 속성</a:t>
            </a:r>
            <a:r>
              <a:rPr lang="en-US" altLang="ko-KR" sz="1200" dirty="0"/>
              <a:t>＇</a:t>
            </a:r>
            <a:r>
              <a:rPr lang="ko-KR" altLang="en-US" sz="1200" dirty="0"/>
              <a:t>이라고 한다</a:t>
            </a:r>
            <a:r>
              <a:rPr lang="en-US" altLang="ko-KR" sz="1200" dirty="0"/>
              <a:t>. </a:t>
            </a:r>
            <a:r>
              <a:rPr lang="ko-KR" altLang="en-US" sz="1200" dirty="0"/>
              <a:t>예를 들어 어떤 학생의 데이터가 있다면 학년</a:t>
            </a:r>
            <a:r>
              <a:rPr lang="en-US" altLang="ko-KR" sz="1200" dirty="0"/>
              <a:t>, </a:t>
            </a:r>
            <a:r>
              <a:rPr lang="ko-KR" altLang="en-US" sz="1200" dirty="0"/>
              <a:t>반</a:t>
            </a:r>
            <a:r>
              <a:rPr lang="en-US" altLang="ko-KR" sz="1200" dirty="0"/>
              <a:t>, </a:t>
            </a:r>
            <a:r>
              <a:rPr lang="ko-KR" altLang="en-US" sz="1200" dirty="0"/>
              <a:t>번호</a:t>
            </a:r>
            <a:r>
              <a:rPr lang="en-US" altLang="ko-KR" sz="1200" dirty="0"/>
              <a:t>, </a:t>
            </a:r>
            <a:r>
              <a:rPr lang="ko-KR" altLang="en-US" sz="1200" dirty="0"/>
              <a:t>이름</a:t>
            </a:r>
            <a:r>
              <a:rPr lang="en-US" altLang="ko-KR" sz="1200" dirty="0"/>
              <a:t>, </a:t>
            </a:r>
            <a:r>
              <a:rPr lang="ko-KR" altLang="en-US" sz="1200" dirty="0"/>
              <a:t>담임교사</a:t>
            </a:r>
            <a:r>
              <a:rPr lang="en-US" altLang="ko-KR" sz="1200" dirty="0"/>
              <a:t>, </a:t>
            </a:r>
            <a:r>
              <a:rPr lang="ko-KR" altLang="en-US" sz="1200" dirty="0"/>
              <a:t>가입한 </a:t>
            </a:r>
            <a:r>
              <a:rPr lang="ko-KR" altLang="en-US" sz="1200" dirty="0" err="1"/>
              <a:t>동아리명등이</a:t>
            </a:r>
            <a:r>
              <a:rPr lang="ko-KR" altLang="en-US" sz="1200" dirty="0"/>
              <a:t> 데이터 속성이 될 수 있다</a:t>
            </a:r>
            <a:r>
              <a:rPr lang="en-US" altLang="ko-KR" sz="1200" dirty="0"/>
              <a:t>. </a:t>
            </a:r>
            <a:r>
              <a:rPr lang="ko-KR" altLang="en-US" sz="1200" dirty="0"/>
              <a:t>이런 데이터들은 표의 형태로 나타낼 수 있다</a:t>
            </a:r>
            <a:r>
              <a:rPr lang="en-US" altLang="ko-KR" sz="1200" dirty="0"/>
              <a:t>. </a:t>
            </a:r>
            <a:r>
              <a:rPr lang="ko-KR" altLang="en-US" sz="1200" dirty="0"/>
              <a:t>학생 데이터의 </a:t>
            </a:r>
            <a:r>
              <a:rPr lang="ko-KR" altLang="en-US" sz="1200" dirty="0" err="1"/>
              <a:t>속성중</a:t>
            </a:r>
            <a:r>
              <a:rPr lang="ko-KR" altLang="en-US" sz="1200" dirty="0"/>
              <a:t> </a:t>
            </a:r>
            <a:r>
              <a:rPr lang="en-US" altLang="ko-KR" sz="1200" dirty="0"/>
              <a:t>‘</a:t>
            </a:r>
            <a:r>
              <a:rPr lang="ko-KR" altLang="en-US" sz="1200" dirty="0"/>
              <a:t>학년</a:t>
            </a:r>
            <a:r>
              <a:rPr lang="en-US" altLang="ko-KR" sz="1200" dirty="0"/>
              <a:t>‘,’</a:t>
            </a:r>
            <a:r>
              <a:rPr lang="ko-KR" altLang="en-US" sz="1200" dirty="0"/>
              <a:t>반</a:t>
            </a:r>
            <a:r>
              <a:rPr lang="en-US" altLang="ko-KR" sz="1200" dirty="0"/>
              <a:t>‘,’</a:t>
            </a:r>
            <a:r>
              <a:rPr lang="ko-KR" altLang="en-US" sz="1200" dirty="0"/>
              <a:t>번호</a:t>
            </a:r>
            <a:r>
              <a:rPr lang="en-US" altLang="ko-KR" sz="1200" dirty="0"/>
              <a:t>＇</a:t>
            </a:r>
            <a:r>
              <a:rPr lang="ko-KR" altLang="en-US" sz="1200" dirty="0"/>
              <a:t>는 수치형 데이터로 저장하고</a:t>
            </a:r>
            <a:r>
              <a:rPr lang="en-US" altLang="ko-KR" sz="1200" dirty="0"/>
              <a:t>, ‘</a:t>
            </a:r>
            <a:r>
              <a:rPr lang="ko-KR" altLang="en-US" sz="1200" dirty="0"/>
              <a:t>이름</a:t>
            </a:r>
            <a:r>
              <a:rPr lang="en-US" altLang="ko-KR" sz="1200" dirty="0"/>
              <a:t>‘, ‘</a:t>
            </a:r>
            <a:r>
              <a:rPr lang="ko-KR" altLang="en-US" sz="1200" dirty="0"/>
              <a:t>담임교사</a:t>
            </a:r>
            <a:r>
              <a:rPr lang="en-US" altLang="ko-KR" sz="1200" dirty="0"/>
              <a:t>‘, ‘</a:t>
            </a:r>
            <a:r>
              <a:rPr lang="ko-KR" altLang="en-US" sz="1200" dirty="0"/>
              <a:t>동아리명</a:t>
            </a:r>
            <a:r>
              <a:rPr lang="en-US" altLang="ko-KR" sz="1200" dirty="0"/>
              <a:t>＇</a:t>
            </a:r>
            <a:r>
              <a:rPr lang="ko-KR" altLang="en-US" sz="1200" dirty="0"/>
              <a:t>은 문자형 데이터로 저장할 수 있다</a:t>
            </a:r>
            <a:r>
              <a:rPr lang="en-US" altLang="ko-KR" sz="1200" dirty="0"/>
              <a:t>. </a:t>
            </a:r>
            <a:r>
              <a:rPr lang="ko-KR" altLang="en-US" sz="1200" dirty="0"/>
              <a:t>데이터 속성은 데이터가 갖는 데이터의 성질이며 정형데이터의 경우 표로 나타낼 수 있고</a:t>
            </a:r>
            <a:r>
              <a:rPr lang="en-US" altLang="ko-KR" sz="1200" dirty="0"/>
              <a:t>, </a:t>
            </a:r>
            <a:r>
              <a:rPr lang="ko-KR" altLang="en-US" sz="1200" dirty="0"/>
              <a:t>각 열이 데이터의 속성에 해당한다</a:t>
            </a:r>
            <a:r>
              <a:rPr lang="en-US" altLang="ko-KR" sz="1200" dirty="0"/>
              <a:t>. </a:t>
            </a:r>
          </a:p>
          <a:p>
            <a:pPr>
              <a:lnSpc>
                <a:spcPct val="120000"/>
              </a:lnSpc>
            </a:pPr>
            <a:endParaRPr lang="en-US" altLang="ko-KR" sz="1200" dirty="0"/>
          </a:p>
          <a:p>
            <a:pPr>
              <a:lnSpc>
                <a:spcPct val="120000"/>
              </a:lnSpc>
            </a:pPr>
            <a:endParaRPr lang="en-US" altLang="ko-KR" sz="1200" dirty="0"/>
          </a:p>
          <a:p>
            <a:pPr>
              <a:lnSpc>
                <a:spcPct val="120000"/>
              </a:lnSpc>
            </a:pPr>
            <a:endParaRPr lang="en-US" altLang="ko-KR" sz="1200" dirty="0"/>
          </a:p>
          <a:p>
            <a:pPr>
              <a:lnSpc>
                <a:spcPct val="120000"/>
              </a:lnSpc>
            </a:pPr>
            <a:endParaRPr lang="en-US" altLang="ko-KR" sz="1200" dirty="0"/>
          </a:p>
          <a:p>
            <a:pPr>
              <a:lnSpc>
                <a:spcPct val="120000"/>
              </a:lnSpc>
            </a:pPr>
            <a:endParaRPr lang="en-US" altLang="ko-KR" sz="1200" dirty="0"/>
          </a:p>
          <a:p>
            <a:pPr>
              <a:lnSpc>
                <a:spcPct val="120000"/>
              </a:lnSpc>
            </a:pPr>
            <a:endParaRPr lang="en-US" altLang="ko-KR" sz="1200" dirty="0"/>
          </a:p>
          <a:p>
            <a:pPr>
              <a:lnSpc>
                <a:spcPct val="120000"/>
              </a:lnSpc>
            </a:pPr>
            <a:endParaRPr lang="en-US" altLang="ko-KR" sz="1200" dirty="0"/>
          </a:p>
          <a:p>
            <a:pPr>
              <a:lnSpc>
                <a:spcPct val="120000"/>
              </a:lnSpc>
            </a:pPr>
            <a:endParaRPr lang="en-US" altLang="ko-KR" sz="1200" dirty="0"/>
          </a:p>
          <a:p>
            <a:pPr>
              <a:lnSpc>
                <a:spcPct val="120000"/>
              </a:lnSpc>
            </a:pPr>
            <a:endParaRPr lang="en-US" altLang="ko-KR" sz="1200" dirty="0"/>
          </a:p>
          <a:p>
            <a:pPr>
              <a:lnSpc>
                <a:spcPct val="120000"/>
              </a:lnSpc>
            </a:pPr>
            <a:endParaRPr lang="en-US" altLang="ko-KR" sz="1200" dirty="0"/>
          </a:p>
          <a:p>
            <a:pPr>
              <a:lnSpc>
                <a:spcPct val="120000"/>
              </a:lnSpc>
            </a:pPr>
            <a:endParaRPr lang="en-US" altLang="ko-KR" sz="1200" dirty="0"/>
          </a:p>
          <a:p>
            <a:pPr>
              <a:lnSpc>
                <a:spcPct val="120000"/>
              </a:lnSpc>
            </a:pPr>
            <a:endParaRPr lang="en-US" altLang="ko-KR" sz="1200" dirty="0"/>
          </a:p>
          <a:p>
            <a:pPr>
              <a:lnSpc>
                <a:spcPct val="120000"/>
              </a:lnSpc>
            </a:pPr>
            <a:endParaRPr lang="en-US" altLang="ko-KR" sz="1200" dirty="0"/>
          </a:p>
          <a:p>
            <a:pPr>
              <a:lnSpc>
                <a:spcPct val="120000"/>
              </a:lnSpc>
            </a:pPr>
            <a:endParaRPr lang="en-US" altLang="ko-KR" sz="1200" dirty="0"/>
          </a:p>
          <a:p>
            <a:pPr>
              <a:lnSpc>
                <a:spcPct val="120000"/>
              </a:lnSpc>
            </a:pPr>
            <a:endParaRPr lang="en-US" altLang="ko-KR" sz="1200" dirty="0"/>
          </a:p>
          <a:p>
            <a:pPr marL="228600" indent="-228600">
              <a:lnSpc>
                <a:spcPct val="120000"/>
              </a:lnSpc>
              <a:buFont typeface="+mj-lt"/>
              <a:buAutoNum type="arabicPeriod" startAt="3"/>
            </a:pPr>
            <a:r>
              <a:rPr lang="ko-KR" altLang="en-US" sz="1200" dirty="0"/>
              <a:t>데이터 </a:t>
            </a:r>
            <a:r>
              <a:rPr lang="ko-KR" altLang="en-US" sz="1200" dirty="0" err="1"/>
              <a:t>전처리</a:t>
            </a:r>
            <a:endParaRPr lang="en-US" altLang="ko-KR" sz="1200" dirty="0"/>
          </a:p>
          <a:p>
            <a:pPr marL="228600" indent="-228600">
              <a:lnSpc>
                <a:spcPct val="120000"/>
              </a:lnSpc>
              <a:buFont typeface="+mj-lt"/>
              <a:buAutoNum type="arabicPeriod" startAt="3"/>
            </a:pPr>
            <a:endParaRPr lang="en-US" altLang="ko-KR" sz="1200" dirty="0"/>
          </a:p>
          <a:p>
            <a:pPr>
              <a:lnSpc>
                <a:spcPct val="120000"/>
              </a:lnSpc>
            </a:pPr>
            <a:r>
              <a:rPr lang="ko-KR" altLang="en-US" sz="1200" dirty="0"/>
              <a:t>데이터 분석이나 기계학 습을 위해 데이터의 모든 속성이 필요한 것은 아니다</a:t>
            </a:r>
            <a:r>
              <a:rPr lang="en-US" altLang="ko-KR" sz="1200" dirty="0"/>
              <a:t>. </a:t>
            </a:r>
            <a:r>
              <a:rPr lang="ko-KR" altLang="en-US" sz="1200" dirty="0" err="1"/>
              <a:t>속성중에는</a:t>
            </a:r>
            <a:r>
              <a:rPr lang="ko-KR" altLang="en-US" sz="1200" dirty="0"/>
              <a:t> 문제 해결에 필요한 속성과 불필요한 속성이 있다</a:t>
            </a:r>
            <a:r>
              <a:rPr lang="en-US" altLang="ko-KR" sz="1200" dirty="0"/>
              <a:t>. </a:t>
            </a:r>
            <a:r>
              <a:rPr lang="ko-KR" altLang="en-US" sz="1200" dirty="0"/>
              <a:t>필요한 속성을 추출하여 사용하여야 하는데 알맞은 데이터의 속성을 찾고 추출하고</a:t>
            </a:r>
            <a:r>
              <a:rPr lang="en-US" altLang="ko-KR" sz="1200" dirty="0"/>
              <a:t>, </a:t>
            </a:r>
            <a:r>
              <a:rPr lang="ko-KR" altLang="en-US" sz="1200" dirty="0"/>
              <a:t>가공하는 </a:t>
            </a:r>
            <a:r>
              <a:rPr lang="ko-KR" altLang="en-US" sz="1200" dirty="0" err="1"/>
              <a:t>전처리</a:t>
            </a:r>
            <a:r>
              <a:rPr lang="ko-KR" altLang="en-US" sz="1200" dirty="0"/>
              <a:t> 과정이 중요하다</a:t>
            </a:r>
            <a:r>
              <a:rPr lang="en-US" altLang="ko-KR" sz="1200" dirty="0"/>
              <a:t>. </a:t>
            </a:r>
          </a:p>
          <a:p>
            <a:pPr>
              <a:lnSpc>
                <a:spcPct val="120000"/>
              </a:lnSpc>
            </a:pPr>
            <a:endParaRPr lang="en-US" altLang="ko-KR" sz="1200" dirty="0"/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E7D575FB-B31C-319E-3033-FA249D058DB8}"/>
              </a:ext>
            </a:extLst>
          </p:cNvPr>
          <p:cNvSpPr/>
          <p:nvPr/>
        </p:nvSpPr>
        <p:spPr>
          <a:xfrm>
            <a:off x="189000" y="225926"/>
            <a:ext cx="2140206" cy="392259"/>
          </a:xfrm>
          <a:prstGeom prst="rect">
            <a:avLst/>
          </a:prstGeom>
          <a:solidFill>
            <a:schemeClr val="accent1">
              <a:lumMod val="50000"/>
            </a:schemeClr>
          </a:solidFill>
          <a:ln w="63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1. </a:t>
            </a:r>
            <a:r>
              <a:rPr lang="ko-KR" altLang="en-US" sz="1400" b="1" dirty="0">
                <a:solidFill>
                  <a:schemeClr val="bg1"/>
                </a:solidFill>
              </a:rPr>
              <a:t>데이터 분석 과정</a:t>
            </a: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39651200-967E-674E-1A26-51AD0F1789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105" y="3810473"/>
            <a:ext cx="5304470" cy="2724982"/>
          </a:xfrm>
          <a:prstGeom prst="rect">
            <a:avLst/>
          </a:prstGeom>
          <a:ln>
            <a:solidFill>
              <a:schemeClr val="bg2">
                <a:lumMod val="90000"/>
              </a:schemeClr>
            </a:solidFill>
          </a:ln>
        </p:spPr>
      </p:pic>
      <p:sp>
        <p:nvSpPr>
          <p:cNvPr id="3" name="슬라이드 번호 개체 틀 2">
            <a:extLst>
              <a:ext uri="{FF2B5EF4-FFF2-40B4-BE49-F238E27FC236}">
                <a16:creationId xmlns:a16="http://schemas.microsoft.com/office/drawing/2014/main" id="{BA3ECEAD-4A3F-3DDC-3E5E-2670FA674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17F5C-E498-46DC-914F-6F75556D3BF8}" type="slidenum">
              <a:rPr lang="ko-KR" altLang="en-US" smtClean="0"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035791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E87FC7-3CBA-5170-1C4D-67AB3E6E0D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DD2BFEAE-F3A5-8430-3AF4-780B2D720DF9}"/>
              </a:ext>
            </a:extLst>
          </p:cNvPr>
          <p:cNvSpPr txBox="1"/>
          <p:nvPr/>
        </p:nvSpPr>
        <p:spPr>
          <a:xfrm>
            <a:off x="216000" y="712138"/>
            <a:ext cx="6480000" cy="89414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lnSpc>
                <a:spcPct val="120000"/>
              </a:lnSpc>
              <a:buFont typeface="+mj-lt"/>
              <a:buAutoNum type="arabicPeriod" startAt="4"/>
            </a:pPr>
            <a:r>
              <a:rPr lang="ko-KR" altLang="en-US" sz="1200" dirty="0"/>
              <a:t>데이터 속성값의 분류</a:t>
            </a:r>
            <a:endParaRPr lang="en-US" altLang="ko-KR" sz="1200" dirty="0"/>
          </a:p>
          <a:p>
            <a:pPr>
              <a:lnSpc>
                <a:spcPct val="120000"/>
              </a:lnSpc>
            </a:pPr>
            <a:endParaRPr lang="en-US" altLang="ko-KR" sz="1200" dirty="0"/>
          </a:p>
          <a:p>
            <a:pPr>
              <a:lnSpc>
                <a:spcPct val="120000"/>
              </a:lnSpc>
            </a:pPr>
            <a:r>
              <a:rPr lang="ko-KR" altLang="en-US" sz="1200" dirty="0"/>
              <a:t>데이터는 크게 수치형 데이터와 범주형 데이터로 구분할 수 있다</a:t>
            </a:r>
            <a:r>
              <a:rPr lang="en-US" altLang="ko-KR" sz="1200" dirty="0"/>
              <a:t>. </a:t>
            </a:r>
          </a:p>
          <a:p>
            <a:pPr>
              <a:lnSpc>
                <a:spcPct val="120000"/>
              </a:lnSpc>
            </a:pPr>
            <a:r>
              <a:rPr lang="ko-KR" altLang="en-US" sz="1200" dirty="0"/>
              <a:t>수치형 데이터</a:t>
            </a:r>
            <a:r>
              <a:rPr lang="en-US" altLang="ko-KR" sz="1200" dirty="0"/>
              <a:t>(numerical data)</a:t>
            </a:r>
            <a:r>
              <a:rPr lang="ko-KR" altLang="en-US" sz="1200" dirty="0"/>
              <a:t>는 숫자로 표현 가능한 데이터를 의미한다</a:t>
            </a:r>
            <a:r>
              <a:rPr lang="en-US" altLang="ko-KR" sz="1200" dirty="0"/>
              <a:t>. </a:t>
            </a:r>
            <a:r>
              <a:rPr lang="ko-KR" altLang="en-US" sz="1200" dirty="0"/>
              <a:t>예를 들어 시험 성적</a:t>
            </a:r>
            <a:r>
              <a:rPr lang="en-US" altLang="ko-KR" sz="1200" dirty="0"/>
              <a:t>, </a:t>
            </a:r>
            <a:r>
              <a:rPr lang="ko-KR" altLang="en-US" sz="1200" dirty="0"/>
              <a:t>키</a:t>
            </a:r>
            <a:r>
              <a:rPr lang="en-US" altLang="ko-KR" sz="1200" dirty="0"/>
              <a:t>, </a:t>
            </a:r>
            <a:r>
              <a:rPr lang="ko-KR" altLang="en-US" sz="1200" dirty="0"/>
              <a:t>음식점의 매출액</a:t>
            </a:r>
            <a:r>
              <a:rPr lang="en-US" altLang="ko-KR" sz="1200" dirty="0"/>
              <a:t>, </a:t>
            </a:r>
            <a:r>
              <a:rPr lang="ko-KR" altLang="en-US" sz="1200" dirty="0"/>
              <a:t>휴대전화 </a:t>
            </a:r>
            <a:r>
              <a:rPr lang="ko-KR" altLang="en-US" sz="1200" dirty="0" err="1"/>
              <a:t>사용시간등</a:t>
            </a:r>
            <a:r>
              <a:rPr lang="ko-KR" altLang="en-US" sz="1200" dirty="0"/>
              <a:t> 숫자로 측정되는 데이터이다</a:t>
            </a:r>
            <a:r>
              <a:rPr lang="en-US" altLang="ko-KR" sz="1200" dirty="0"/>
              <a:t>. </a:t>
            </a:r>
          </a:p>
          <a:p>
            <a:pPr>
              <a:lnSpc>
                <a:spcPct val="120000"/>
              </a:lnSpc>
            </a:pPr>
            <a:r>
              <a:rPr lang="ko-KR" altLang="en-US" sz="1200" dirty="0"/>
              <a:t>범주형 데이터</a:t>
            </a:r>
            <a:r>
              <a:rPr lang="en-US" altLang="ko-KR" sz="1200" dirty="0"/>
              <a:t>(categorical data)</a:t>
            </a:r>
            <a:r>
              <a:rPr lang="ko-KR" altLang="en-US" sz="1200" dirty="0"/>
              <a:t>는 데이터를 일정한 범주나 그룹으로 구분한 데이터이다</a:t>
            </a:r>
            <a:r>
              <a:rPr lang="en-US" altLang="ko-KR" sz="1200" dirty="0"/>
              <a:t>. </a:t>
            </a:r>
            <a:r>
              <a:rPr lang="ko-KR" altLang="en-US" sz="1200" dirty="0"/>
              <a:t>범주형 데이터는 값이 수치의 크기를 의미하지 않고</a:t>
            </a:r>
            <a:r>
              <a:rPr lang="en-US" altLang="ko-KR" sz="1200" dirty="0"/>
              <a:t>, </a:t>
            </a:r>
            <a:r>
              <a:rPr lang="ko-KR" altLang="en-US" sz="1200" dirty="0"/>
              <a:t>분류나 구분을 나타내는 데이터이다</a:t>
            </a:r>
            <a:r>
              <a:rPr lang="en-US" altLang="ko-KR" sz="1200" dirty="0"/>
              <a:t>. </a:t>
            </a:r>
            <a:r>
              <a:rPr lang="ko-KR" altLang="en-US" sz="1200" dirty="0"/>
              <a:t>관측 결과가 몇 개의 범주나 항목의 형태로 나타나며 예를 들어</a:t>
            </a:r>
            <a:r>
              <a:rPr lang="en-US" altLang="ko-KR" sz="1200" dirty="0"/>
              <a:t>, </a:t>
            </a:r>
            <a:r>
              <a:rPr lang="ko-KR" altLang="en-US" sz="1200" dirty="0"/>
              <a:t>남녀 성별</a:t>
            </a:r>
            <a:r>
              <a:rPr lang="en-US" altLang="ko-KR" sz="1200" dirty="0"/>
              <a:t>, </a:t>
            </a:r>
            <a:r>
              <a:rPr lang="ko-KR" altLang="en-US" sz="1200" dirty="0"/>
              <a:t>선호도</a:t>
            </a:r>
            <a:r>
              <a:rPr lang="en-US" altLang="ko-KR" sz="1200" dirty="0"/>
              <a:t>, </a:t>
            </a:r>
            <a:r>
              <a:rPr lang="ko-KR" altLang="en-US" sz="1200" dirty="0"/>
              <a:t>도시 이름</a:t>
            </a:r>
            <a:r>
              <a:rPr lang="en-US" altLang="ko-KR" sz="1200" dirty="0"/>
              <a:t>, </a:t>
            </a:r>
            <a:r>
              <a:rPr lang="ko-KR" altLang="en-US" sz="1200" dirty="0"/>
              <a:t>동물의 </a:t>
            </a:r>
            <a:r>
              <a:rPr lang="ko-KR" altLang="en-US" sz="1200" dirty="0" err="1"/>
              <a:t>종류등과</a:t>
            </a:r>
            <a:r>
              <a:rPr lang="ko-KR" altLang="en-US" sz="1200" dirty="0"/>
              <a:t> 같이 수치로 표현할 수 없는 것들이 해당한다</a:t>
            </a:r>
            <a:r>
              <a:rPr lang="en-US" altLang="ko-KR" sz="1200" dirty="0"/>
              <a:t>. </a:t>
            </a:r>
            <a:r>
              <a:rPr lang="ko-KR" altLang="en-US" sz="1200" dirty="0"/>
              <a:t>범주형 데이터는 약간의 처리 과정을 통해 수치형 데이터로 표현할 수 있다</a:t>
            </a:r>
            <a:r>
              <a:rPr lang="en-US" altLang="ko-KR" sz="1200" dirty="0"/>
              <a:t>. (</a:t>
            </a:r>
            <a:r>
              <a:rPr lang="ko-KR" altLang="en-US" sz="1200" dirty="0"/>
              <a:t>예</a:t>
            </a:r>
            <a:r>
              <a:rPr lang="en-US" altLang="ko-KR" sz="1200" dirty="0"/>
              <a:t>: </a:t>
            </a:r>
            <a:r>
              <a:rPr lang="ko-KR" altLang="en-US" sz="1200" dirty="0"/>
              <a:t>남자는 </a:t>
            </a:r>
            <a:r>
              <a:rPr lang="en-US" altLang="ko-KR" sz="1200" dirty="0"/>
              <a:t>0, </a:t>
            </a:r>
            <a:r>
              <a:rPr lang="ko-KR" altLang="en-US" sz="1200" dirty="0"/>
              <a:t>여자는 </a:t>
            </a:r>
            <a:r>
              <a:rPr lang="en-US" altLang="ko-KR" sz="1200" dirty="0"/>
              <a:t>1</a:t>
            </a:r>
            <a:r>
              <a:rPr lang="ko-KR" altLang="en-US" sz="1200" dirty="0"/>
              <a:t>로 표현하기</a:t>
            </a:r>
            <a:r>
              <a:rPr lang="en-US" altLang="ko-KR" sz="1200" dirty="0"/>
              <a:t>.)</a:t>
            </a:r>
          </a:p>
          <a:p>
            <a:pPr>
              <a:lnSpc>
                <a:spcPct val="120000"/>
              </a:lnSpc>
            </a:pPr>
            <a:endParaRPr lang="en-US" altLang="ko-KR" sz="1200" dirty="0"/>
          </a:p>
          <a:p>
            <a:pPr>
              <a:lnSpc>
                <a:spcPct val="120000"/>
              </a:lnSpc>
            </a:pPr>
            <a:endParaRPr lang="en-US" altLang="ko-KR" sz="1200" dirty="0"/>
          </a:p>
          <a:p>
            <a:pPr>
              <a:lnSpc>
                <a:spcPct val="120000"/>
              </a:lnSpc>
            </a:pPr>
            <a:endParaRPr lang="en-US" altLang="ko-KR" sz="1200" dirty="0"/>
          </a:p>
          <a:p>
            <a:pPr>
              <a:lnSpc>
                <a:spcPct val="120000"/>
              </a:lnSpc>
            </a:pPr>
            <a:endParaRPr lang="en-US" altLang="ko-KR" sz="1200" dirty="0"/>
          </a:p>
          <a:p>
            <a:pPr>
              <a:lnSpc>
                <a:spcPct val="120000"/>
              </a:lnSpc>
            </a:pPr>
            <a:endParaRPr lang="en-US" altLang="ko-KR" sz="1200" dirty="0"/>
          </a:p>
          <a:p>
            <a:pPr>
              <a:lnSpc>
                <a:spcPct val="120000"/>
              </a:lnSpc>
            </a:pPr>
            <a:endParaRPr lang="en-US" altLang="ko-KR" sz="1200" dirty="0"/>
          </a:p>
          <a:p>
            <a:pPr>
              <a:lnSpc>
                <a:spcPct val="120000"/>
              </a:lnSpc>
            </a:pPr>
            <a:endParaRPr lang="en-US" altLang="ko-KR" sz="1200" dirty="0"/>
          </a:p>
          <a:p>
            <a:pPr>
              <a:lnSpc>
                <a:spcPct val="120000"/>
              </a:lnSpc>
            </a:pPr>
            <a:endParaRPr lang="en-US" altLang="ko-KR" sz="1200" dirty="0"/>
          </a:p>
          <a:p>
            <a:pPr>
              <a:lnSpc>
                <a:spcPct val="120000"/>
              </a:lnSpc>
            </a:pPr>
            <a:endParaRPr lang="en-US" altLang="ko-KR" sz="1200" dirty="0"/>
          </a:p>
          <a:p>
            <a:pPr>
              <a:lnSpc>
                <a:spcPct val="120000"/>
              </a:lnSpc>
            </a:pPr>
            <a:endParaRPr lang="en-US" altLang="ko-KR" sz="1200" dirty="0"/>
          </a:p>
          <a:p>
            <a:pPr>
              <a:lnSpc>
                <a:spcPct val="120000"/>
              </a:lnSpc>
            </a:pPr>
            <a:endParaRPr lang="en-US" altLang="ko-KR" sz="1200" dirty="0"/>
          </a:p>
          <a:p>
            <a:pPr marL="228600" indent="-228600">
              <a:lnSpc>
                <a:spcPct val="120000"/>
              </a:lnSpc>
              <a:buFont typeface="+mj-lt"/>
              <a:buAutoNum type="arabicPeriod" startAt="5"/>
            </a:pPr>
            <a:r>
              <a:rPr lang="ko-KR" altLang="en-US" sz="1200" dirty="0"/>
              <a:t>데이터 분석</a:t>
            </a:r>
            <a:endParaRPr lang="en-US" altLang="ko-KR" sz="1200" dirty="0"/>
          </a:p>
          <a:p>
            <a:pPr>
              <a:lnSpc>
                <a:spcPct val="120000"/>
              </a:lnSpc>
            </a:pPr>
            <a:r>
              <a:rPr lang="ko-KR" altLang="en-US" sz="1200" dirty="0"/>
              <a:t>데이터 분석은 데이터를 탐색하고 분석하여 유용한 정보와 의미를 찾아내는 과정</a:t>
            </a:r>
            <a:r>
              <a:rPr lang="en-US" altLang="ko-KR" sz="1200" dirty="0"/>
              <a:t>.</a:t>
            </a:r>
          </a:p>
          <a:p>
            <a:pPr>
              <a:lnSpc>
                <a:spcPct val="120000"/>
              </a:lnSpc>
            </a:pPr>
            <a:endParaRPr lang="en-US" altLang="ko-KR" sz="1200" dirty="0"/>
          </a:p>
          <a:p>
            <a:pPr>
              <a:lnSpc>
                <a:spcPct val="120000"/>
              </a:lnSpc>
            </a:pPr>
            <a:r>
              <a:rPr lang="ko-KR" altLang="en-US" sz="1200" dirty="0"/>
              <a:t>인공지능은 데이터를 기반으로 학습하기 때문에 적합한 데이터를 수집하고</a:t>
            </a:r>
            <a:r>
              <a:rPr lang="en-US" altLang="ko-KR" sz="1200" dirty="0"/>
              <a:t>, </a:t>
            </a:r>
            <a:r>
              <a:rPr lang="ko-KR" altLang="en-US" sz="1200" dirty="0"/>
              <a:t>이를 알맞게 </a:t>
            </a:r>
            <a:r>
              <a:rPr lang="ko-KR" altLang="en-US" sz="1200" dirty="0" err="1"/>
              <a:t>전처리하여</a:t>
            </a:r>
            <a:r>
              <a:rPr lang="ko-KR" altLang="en-US" sz="1200" dirty="0"/>
              <a:t> 활용하는 것이 중요하다</a:t>
            </a:r>
            <a:r>
              <a:rPr lang="en-US" altLang="ko-KR" sz="1200" dirty="0"/>
              <a:t>. </a:t>
            </a:r>
            <a:r>
              <a:rPr lang="ko-KR" altLang="en-US" sz="1200" dirty="0"/>
              <a:t>데이터 분석은 데이터를 탐구하여 그 특징과 숨겨진 의미 있는 정보를 찾아내는 것으로 프로세스는 다음과 같다</a:t>
            </a:r>
            <a:r>
              <a:rPr lang="en-US" altLang="ko-KR" sz="1200" dirty="0"/>
              <a:t>. </a:t>
            </a:r>
          </a:p>
          <a:p>
            <a:pPr>
              <a:lnSpc>
                <a:spcPct val="120000"/>
              </a:lnSpc>
            </a:pPr>
            <a:endParaRPr lang="en-US" altLang="ko-KR" sz="1200" dirty="0"/>
          </a:p>
          <a:p>
            <a:pPr>
              <a:lnSpc>
                <a:spcPct val="120000"/>
              </a:lnSpc>
            </a:pPr>
            <a:endParaRPr lang="en-US" altLang="ko-KR" sz="1200" dirty="0"/>
          </a:p>
          <a:p>
            <a:pPr>
              <a:lnSpc>
                <a:spcPct val="120000"/>
              </a:lnSpc>
            </a:pPr>
            <a:endParaRPr lang="en-US" altLang="ko-KR" sz="1200" dirty="0"/>
          </a:p>
          <a:p>
            <a:pPr>
              <a:lnSpc>
                <a:spcPct val="120000"/>
              </a:lnSpc>
            </a:pPr>
            <a:endParaRPr lang="en-US" altLang="ko-KR" sz="1200" dirty="0"/>
          </a:p>
          <a:p>
            <a:pPr>
              <a:lnSpc>
                <a:spcPct val="120000"/>
              </a:lnSpc>
            </a:pPr>
            <a:endParaRPr lang="en-US" altLang="ko-KR" sz="1200" dirty="0"/>
          </a:p>
          <a:p>
            <a:pPr>
              <a:lnSpc>
                <a:spcPct val="120000"/>
              </a:lnSpc>
            </a:pPr>
            <a:endParaRPr lang="en-US" altLang="ko-KR" sz="1200" dirty="0"/>
          </a:p>
          <a:p>
            <a:pPr>
              <a:lnSpc>
                <a:spcPct val="120000"/>
              </a:lnSpc>
            </a:pPr>
            <a:endParaRPr lang="en-US" altLang="ko-KR" sz="1200" dirty="0"/>
          </a:p>
          <a:p>
            <a:pPr>
              <a:lnSpc>
                <a:spcPct val="120000"/>
              </a:lnSpc>
            </a:pPr>
            <a:r>
              <a:rPr lang="ko-KR" altLang="en-US" sz="1200" dirty="0"/>
              <a:t>데이터 수집 </a:t>
            </a:r>
            <a:r>
              <a:rPr lang="en-US" altLang="ko-KR" sz="1200" dirty="0"/>
              <a:t>: </a:t>
            </a:r>
            <a:r>
              <a:rPr lang="ko-KR" altLang="en-US" sz="1200" dirty="0"/>
              <a:t>데이터는 설문조사</a:t>
            </a:r>
            <a:r>
              <a:rPr lang="en-US" altLang="ko-KR" sz="1200" dirty="0"/>
              <a:t>, IoT </a:t>
            </a:r>
            <a:r>
              <a:rPr lang="ko-KR" altLang="en-US" sz="1200" dirty="0"/>
              <a:t>센서</a:t>
            </a:r>
            <a:r>
              <a:rPr lang="en-US" altLang="ko-KR" sz="1200" dirty="0"/>
              <a:t>, </a:t>
            </a:r>
            <a:r>
              <a:rPr lang="ko-KR" altLang="en-US" sz="1200" dirty="0"/>
              <a:t>웹 서비스 등을 통해 직접 수집하거나</a:t>
            </a:r>
            <a:r>
              <a:rPr lang="en-US" altLang="ko-KR" sz="1200" dirty="0"/>
              <a:t>, </a:t>
            </a:r>
            <a:r>
              <a:rPr lang="ko-KR" altLang="en-US" sz="1200" dirty="0"/>
              <a:t>공공 데이터 및 민간 데이터 플랫폼에서 제공하는 데이터를 활용할 수 있다</a:t>
            </a:r>
            <a:r>
              <a:rPr lang="en-US" altLang="ko-KR" sz="1200" dirty="0"/>
              <a:t>.</a:t>
            </a:r>
          </a:p>
          <a:p>
            <a:pPr>
              <a:lnSpc>
                <a:spcPct val="120000"/>
              </a:lnSpc>
            </a:pPr>
            <a:endParaRPr lang="en-US" altLang="ko-KR" sz="1200" dirty="0"/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ko-KR" altLang="en-US" sz="1200" dirty="0"/>
              <a:t>공공데이터 </a:t>
            </a:r>
            <a:r>
              <a:rPr lang="en-US" altLang="ko-KR" sz="1200" dirty="0"/>
              <a:t>: </a:t>
            </a:r>
            <a:r>
              <a:rPr lang="ko-KR" altLang="en-US" sz="1200" dirty="0"/>
              <a:t>공공데이터 포털</a:t>
            </a:r>
            <a:r>
              <a:rPr lang="en-US" altLang="ko-KR" sz="1200" dirty="0"/>
              <a:t>, </a:t>
            </a:r>
            <a:r>
              <a:rPr lang="ko-KR" altLang="en-US" sz="1200" dirty="0"/>
              <a:t>서울 </a:t>
            </a:r>
            <a:r>
              <a:rPr lang="ko-KR" altLang="en-US" sz="1200" dirty="0" err="1"/>
              <a:t>열린데이터</a:t>
            </a:r>
            <a:r>
              <a:rPr lang="ko-KR" altLang="en-US" sz="1200" dirty="0"/>
              <a:t> 광장</a:t>
            </a:r>
            <a:r>
              <a:rPr lang="en-US" altLang="ko-KR" sz="1200" dirty="0"/>
              <a:t>, KOSIS </a:t>
            </a:r>
            <a:r>
              <a:rPr lang="ko-KR" altLang="en-US" sz="1200" dirty="0" err="1"/>
              <a:t>국가통계포털</a:t>
            </a:r>
            <a:r>
              <a:rPr lang="en-US" altLang="ko-KR" sz="1200" dirty="0"/>
              <a:t>, NASA Open Data, WHO </a:t>
            </a:r>
            <a:r>
              <a:rPr lang="ko-KR" altLang="en-US" sz="1200" dirty="0"/>
              <a:t>데이터</a:t>
            </a:r>
            <a:r>
              <a:rPr lang="en-US" altLang="ko-KR" sz="1200" dirty="0"/>
              <a:t>, World Bank Open Data </a:t>
            </a: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ko-KR" altLang="en-US" sz="1200" dirty="0"/>
              <a:t>민간데이터 </a:t>
            </a:r>
            <a:r>
              <a:rPr lang="en-US" altLang="ko-KR" sz="1200" dirty="0"/>
              <a:t>: </a:t>
            </a:r>
            <a:r>
              <a:rPr lang="ko-KR" altLang="en-US" sz="1200" dirty="0"/>
              <a:t>네이버 </a:t>
            </a:r>
            <a:r>
              <a:rPr lang="ko-KR" altLang="en-US" sz="1200" dirty="0" err="1"/>
              <a:t>데이터랩</a:t>
            </a:r>
            <a:r>
              <a:rPr lang="en-US" altLang="ko-KR" sz="1200" dirty="0"/>
              <a:t>, Kaggle, Google Trends, UCI Machine Learning Repository</a:t>
            </a:r>
            <a:endParaRPr lang="ko-KR" altLang="en-US" sz="1200" dirty="0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4352A759-9058-599B-41F5-D51E058E81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207" y="6834964"/>
            <a:ext cx="6000750" cy="1295400"/>
          </a:xfrm>
          <a:prstGeom prst="rect">
            <a:avLst/>
          </a:prstGeom>
        </p:spPr>
      </p:pic>
      <p:sp>
        <p:nvSpPr>
          <p:cNvPr id="3" name="직사각형 2">
            <a:extLst>
              <a:ext uri="{FF2B5EF4-FFF2-40B4-BE49-F238E27FC236}">
                <a16:creationId xmlns:a16="http://schemas.microsoft.com/office/drawing/2014/main" id="{6CB25DA5-8DF5-E690-E169-92F5CA0B996B}"/>
              </a:ext>
            </a:extLst>
          </p:cNvPr>
          <p:cNvSpPr/>
          <p:nvPr/>
        </p:nvSpPr>
        <p:spPr>
          <a:xfrm>
            <a:off x="189000" y="225926"/>
            <a:ext cx="2140206" cy="392259"/>
          </a:xfrm>
          <a:prstGeom prst="rect">
            <a:avLst/>
          </a:prstGeom>
          <a:solidFill>
            <a:schemeClr val="accent1">
              <a:lumMod val="50000"/>
            </a:schemeClr>
          </a:solidFill>
          <a:ln w="63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1. </a:t>
            </a:r>
            <a:r>
              <a:rPr lang="ko-KR" altLang="en-US" sz="1400" b="1" dirty="0">
                <a:solidFill>
                  <a:schemeClr val="bg1"/>
                </a:solidFill>
              </a:rPr>
              <a:t>데이터 분석 과정</a:t>
            </a: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8053C32F-6437-4214-BD38-F84813CB0F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7772" y="2955582"/>
            <a:ext cx="3965557" cy="2223079"/>
          </a:xfrm>
          <a:prstGeom prst="rect">
            <a:avLst/>
          </a:prstGeom>
        </p:spPr>
      </p:pic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EEE695CD-585A-DCF1-DA65-C4E9519C30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17F5C-E498-46DC-914F-6F75556D3BF8}" type="slidenum">
              <a:rPr lang="ko-KR" altLang="en-US" smtClean="0"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4692790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21BED1-9777-5DFD-7CBD-C06A70F1BE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58C62D1F-3F15-A78C-FD0D-604448F0B998}"/>
              </a:ext>
            </a:extLst>
          </p:cNvPr>
          <p:cNvSpPr txBox="1"/>
          <p:nvPr/>
        </p:nvSpPr>
        <p:spPr>
          <a:xfrm>
            <a:off x="216000" y="873502"/>
            <a:ext cx="6480000" cy="3623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lnSpc>
                <a:spcPct val="120000"/>
              </a:lnSpc>
              <a:buFont typeface="+mj-lt"/>
              <a:buAutoNum type="arabicParenR"/>
            </a:pPr>
            <a:r>
              <a:rPr lang="en-US" altLang="ko-KR" sz="1200" dirty="0"/>
              <a:t>cctv.csv </a:t>
            </a:r>
            <a:r>
              <a:rPr lang="ko-KR" altLang="en-US" sz="1200" dirty="0"/>
              <a:t>파일을 </a:t>
            </a:r>
            <a:r>
              <a:rPr lang="en-US" altLang="ko-KR" sz="1200" dirty="0"/>
              <a:t>pandas </a:t>
            </a:r>
            <a:r>
              <a:rPr lang="ko-KR" altLang="en-US" sz="1200" dirty="0"/>
              <a:t>데이터 프레임으로 불러와서 </a:t>
            </a:r>
            <a:r>
              <a:rPr lang="en-US" altLang="ko-KR" sz="1200" dirty="0" err="1"/>
              <a:t>file_cctv</a:t>
            </a:r>
            <a:r>
              <a:rPr lang="en-US" altLang="ko-KR" sz="1200" dirty="0"/>
              <a:t> </a:t>
            </a:r>
            <a:r>
              <a:rPr lang="ko-KR" altLang="en-US" sz="1200" dirty="0"/>
              <a:t>로 저장하고</a:t>
            </a:r>
            <a:r>
              <a:rPr lang="en-US" altLang="ko-KR" sz="1200" dirty="0"/>
              <a:t>, </a:t>
            </a:r>
            <a:r>
              <a:rPr lang="ko-KR" altLang="en-US" sz="1200" dirty="0"/>
              <a:t>데이터 프레임의 첫 </a:t>
            </a:r>
            <a:r>
              <a:rPr lang="en-US" altLang="ko-KR" sz="1200" dirty="0"/>
              <a:t>5</a:t>
            </a:r>
            <a:r>
              <a:rPr lang="ko-KR" altLang="en-US" sz="1200" dirty="0"/>
              <a:t>줄을 출력하기</a:t>
            </a:r>
            <a:r>
              <a:rPr lang="en-US" altLang="ko-KR" sz="1200" dirty="0"/>
              <a:t>.</a:t>
            </a:r>
          </a:p>
          <a:p>
            <a:pPr marL="228600" indent="-228600">
              <a:lnSpc>
                <a:spcPct val="120000"/>
              </a:lnSpc>
              <a:buFont typeface="+mj-lt"/>
              <a:buAutoNum type="arabicParenR"/>
            </a:pPr>
            <a:endParaRPr lang="en-US" altLang="ko-KR" sz="1200" dirty="0"/>
          </a:p>
          <a:p>
            <a:pPr marL="228600" indent="-228600">
              <a:lnSpc>
                <a:spcPct val="120000"/>
              </a:lnSpc>
              <a:buFont typeface="+mj-lt"/>
              <a:buAutoNum type="arabicParenR"/>
            </a:pPr>
            <a:endParaRPr lang="en-US" altLang="ko-KR" sz="1200" dirty="0"/>
          </a:p>
          <a:p>
            <a:pPr marL="228600" indent="-228600">
              <a:lnSpc>
                <a:spcPct val="120000"/>
              </a:lnSpc>
              <a:buFont typeface="+mj-lt"/>
              <a:buAutoNum type="arabicParenR"/>
            </a:pPr>
            <a:endParaRPr lang="en-US" altLang="ko-KR" sz="1200" dirty="0"/>
          </a:p>
          <a:p>
            <a:pPr marL="228600" indent="-228600">
              <a:lnSpc>
                <a:spcPct val="120000"/>
              </a:lnSpc>
              <a:buFont typeface="+mj-lt"/>
              <a:buAutoNum type="arabicParenR"/>
            </a:pPr>
            <a:endParaRPr lang="en-US" altLang="ko-KR" sz="1200" dirty="0"/>
          </a:p>
          <a:p>
            <a:pPr marL="228600" indent="-228600">
              <a:lnSpc>
                <a:spcPct val="120000"/>
              </a:lnSpc>
              <a:buFont typeface="+mj-lt"/>
              <a:buAutoNum type="arabicParenR"/>
            </a:pPr>
            <a:endParaRPr lang="en-US" altLang="ko-KR" sz="1200" dirty="0"/>
          </a:p>
          <a:p>
            <a:pPr marL="228600" indent="-228600">
              <a:lnSpc>
                <a:spcPct val="120000"/>
              </a:lnSpc>
              <a:buFont typeface="+mj-lt"/>
              <a:buAutoNum type="arabicParenR"/>
            </a:pPr>
            <a:endParaRPr lang="en-US" altLang="ko-KR" sz="1200" dirty="0"/>
          </a:p>
          <a:p>
            <a:pPr marL="228600" indent="-228600">
              <a:lnSpc>
                <a:spcPct val="120000"/>
              </a:lnSpc>
              <a:buFont typeface="+mj-lt"/>
              <a:buAutoNum type="arabicParenR"/>
            </a:pPr>
            <a:endParaRPr lang="en-US" altLang="ko-KR" sz="1200" dirty="0"/>
          </a:p>
          <a:p>
            <a:pPr marL="228600" indent="-228600">
              <a:lnSpc>
                <a:spcPct val="120000"/>
              </a:lnSpc>
              <a:buFont typeface="+mj-lt"/>
              <a:buAutoNum type="arabicParenR"/>
            </a:pPr>
            <a:endParaRPr lang="en-US" altLang="ko-KR" sz="1200" dirty="0"/>
          </a:p>
          <a:p>
            <a:pPr marL="228600" indent="-228600">
              <a:lnSpc>
                <a:spcPct val="120000"/>
              </a:lnSpc>
              <a:buFont typeface="+mj-lt"/>
              <a:buAutoNum type="arabicParenR"/>
            </a:pPr>
            <a:endParaRPr lang="en-US" altLang="ko-KR" sz="1200" dirty="0"/>
          </a:p>
          <a:p>
            <a:pPr marL="228600" indent="-228600">
              <a:lnSpc>
                <a:spcPct val="120000"/>
              </a:lnSpc>
              <a:buFont typeface="+mj-lt"/>
              <a:buAutoNum type="arabicParenR"/>
            </a:pPr>
            <a:endParaRPr lang="en-US" altLang="ko-KR" sz="1200" dirty="0"/>
          </a:p>
          <a:p>
            <a:pPr marL="228600" indent="-228600">
              <a:lnSpc>
                <a:spcPct val="120000"/>
              </a:lnSpc>
              <a:buFont typeface="+mj-lt"/>
              <a:buAutoNum type="arabicParenR"/>
            </a:pPr>
            <a:endParaRPr lang="en-US" altLang="ko-KR" sz="1200" dirty="0"/>
          </a:p>
          <a:p>
            <a:pPr marL="228600" indent="-228600">
              <a:lnSpc>
                <a:spcPct val="120000"/>
              </a:lnSpc>
              <a:buFont typeface="+mj-lt"/>
              <a:buAutoNum type="arabicParenR"/>
            </a:pPr>
            <a:endParaRPr lang="en-US" altLang="ko-KR" sz="1200" dirty="0"/>
          </a:p>
          <a:p>
            <a:pPr marL="228600" indent="-228600">
              <a:lnSpc>
                <a:spcPct val="120000"/>
              </a:lnSpc>
              <a:buFont typeface="+mj-lt"/>
              <a:buAutoNum type="arabicParenR"/>
            </a:pPr>
            <a:endParaRPr lang="en-US" altLang="ko-KR" sz="1200" dirty="0"/>
          </a:p>
          <a:p>
            <a:pPr marL="228600" indent="-228600">
              <a:lnSpc>
                <a:spcPct val="120000"/>
              </a:lnSpc>
              <a:buFont typeface="+mj-lt"/>
              <a:buAutoNum type="arabicParenR"/>
            </a:pPr>
            <a:r>
              <a:rPr lang="en-US" altLang="ko-KR" sz="1200" dirty="0"/>
              <a:t>info() </a:t>
            </a:r>
            <a:r>
              <a:rPr lang="ko-KR" altLang="en-US" sz="1200" dirty="0"/>
              <a:t>를</a:t>
            </a:r>
            <a:r>
              <a:rPr lang="en-US" altLang="ko-KR" sz="1200" dirty="0"/>
              <a:t> </a:t>
            </a:r>
            <a:r>
              <a:rPr lang="ko-KR" altLang="en-US" sz="1200" dirty="0"/>
              <a:t>이용하여 데이터 프레임의 행과 열의 구성 정보를 출력하기</a:t>
            </a:r>
            <a:r>
              <a:rPr lang="en-US" altLang="ko-KR" sz="1200" dirty="0"/>
              <a:t>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11C10DE-F3DC-63FF-7F18-22E970830B1F}"/>
              </a:ext>
            </a:extLst>
          </p:cNvPr>
          <p:cNvSpPr txBox="1"/>
          <p:nvPr/>
        </p:nvSpPr>
        <p:spPr>
          <a:xfrm>
            <a:off x="453981" y="1507969"/>
            <a:ext cx="6049850" cy="693267"/>
          </a:xfrm>
          <a:prstGeom prst="rect">
            <a:avLst/>
          </a:prstGeom>
          <a:noFill/>
          <a:ln w="6350">
            <a:solidFill>
              <a:schemeClr val="bg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buNone/>
            </a:pPr>
            <a:r>
              <a:rPr lang="en-US" altLang="ko-KR" sz="1100" b="0" dirty="0">
                <a:solidFill>
                  <a:srgbClr val="2060A0"/>
                </a:solidFill>
                <a:effectLst/>
                <a:latin typeface="Courier New" panose="02070309020205020404" pitchFamily="49" charset="0"/>
              </a:rPr>
              <a:t>import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pandas </a:t>
            </a:r>
            <a:r>
              <a:rPr lang="en-US" altLang="ko-KR" sz="1100" b="0" dirty="0">
                <a:solidFill>
                  <a:srgbClr val="2060A0"/>
                </a:solidFill>
                <a:effectLst/>
                <a:latin typeface="Courier New" panose="02070309020205020404" pitchFamily="49" charset="0"/>
              </a:rPr>
              <a:t>as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pd</a:t>
            </a:r>
          </a:p>
          <a:p>
            <a:pPr>
              <a:lnSpc>
                <a:spcPct val="120000"/>
              </a:lnSpc>
              <a:buNone/>
            </a:pPr>
            <a:r>
              <a:rPr lang="en-US" altLang="ko-KR" sz="1100" b="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file_cctv</a:t>
            </a:r>
            <a:r>
              <a:rPr lang="en-US" altLang="ko-KR" sz="1100" b="0" dirty="0">
                <a:solidFill>
                  <a:srgbClr val="2060A0"/>
                </a:solidFill>
                <a:effectLst/>
                <a:latin typeface="Courier New" panose="02070309020205020404" pitchFamily="49" charset="0"/>
              </a:rPr>
              <a:t>=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altLang="ko-KR" sz="1100" b="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pd.read_csv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lang="en-US" altLang="ko-KR" sz="1100" b="0" dirty="0">
                <a:solidFill>
                  <a:srgbClr val="C03030"/>
                </a:solidFill>
                <a:effectLst/>
                <a:latin typeface="Courier New" panose="02070309020205020404" pitchFamily="49" charset="0"/>
              </a:rPr>
              <a:t>'cctv.csv'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)</a:t>
            </a:r>
          </a:p>
          <a:p>
            <a:pPr>
              <a:lnSpc>
                <a:spcPct val="120000"/>
              </a:lnSpc>
              <a:buNone/>
            </a:pPr>
            <a:r>
              <a:rPr lang="en-US" altLang="ko-KR" sz="1100" b="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file_cctv.head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3B1784A-4D5B-44D1-798C-0710157D09A1}"/>
              </a:ext>
            </a:extLst>
          </p:cNvPr>
          <p:cNvSpPr txBox="1"/>
          <p:nvPr/>
        </p:nvSpPr>
        <p:spPr>
          <a:xfrm>
            <a:off x="453981" y="4489972"/>
            <a:ext cx="6049850" cy="273152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>
              <a:lnSpc>
                <a:spcPts val="1425"/>
              </a:lnSpc>
              <a:buNone/>
            </a:pP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file_cctv.info()</a:t>
            </a:r>
          </a:p>
        </p:txBody>
      </p:sp>
      <p:pic>
        <p:nvPicPr>
          <p:cNvPr id="21" name="그림 20">
            <a:extLst>
              <a:ext uri="{FF2B5EF4-FFF2-40B4-BE49-F238E27FC236}">
                <a16:creationId xmlns:a16="http://schemas.microsoft.com/office/drawing/2014/main" id="{958E6B62-BDB9-65AD-7064-F937243341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000" y="2286984"/>
            <a:ext cx="6480000" cy="1652793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30822FC8-30B8-54BE-025D-EB43C89BE9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787" y="5142877"/>
            <a:ext cx="5457825" cy="2600325"/>
          </a:xfrm>
          <a:prstGeom prst="rect">
            <a:avLst/>
          </a:prstGeom>
          <a:ln>
            <a:solidFill>
              <a:schemeClr val="bg2">
                <a:lumMod val="90000"/>
              </a:schemeClr>
            </a:solidFill>
          </a:ln>
        </p:spPr>
      </p:pic>
      <p:sp>
        <p:nvSpPr>
          <p:cNvPr id="3" name="직사각형 2">
            <a:extLst>
              <a:ext uri="{FF2B5EF4-FFF2-40B4-BE49-F238E27FC236}">
                <a16:creationId xmlns:a16="http://schemas.microsoft.com/office/drawing/2014/main" id="{0C0846BE-9906-7184-80C4-E370355FB9E2}"/>
              </a:ext>
            </a:extLst>
          </p:cNvPr>
          <p:cNvSpPr/>
          <p:nvPr/>
        </p:nvSpPr>
        <p:spPr>
          <a:xfrm>
            <a:off x="189000" y="225926"/>
            <a:ext cx="2140206" cy="392259"/>
          </a:xfrm>
          <a:prstGeom prst="rect">
            <a:avLst/>
          </a:prstGeom>
          <a:solidFill>
            <a:schemeClr val="accent1">
              <a:lumMod val="50000"/>
            </a:schemeClr>
          </a:solidFill>
          <a:ln w="63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1. </a:t>
            </a:r>
            <a:r>
              <a:rPr lang="ko-KR" altLang="en-US" sz="1400" b="1" dirty="0">
                <a:solidFill>
                  <a:schemeClr val="bg1"/>
                </a:solidFill>
              </a:rPr>
              <a:t>데이터 분석 과정</a:t>
            </a:r>
          </a:p>
        </p:txBody>
      </p: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84047B7D-CDE5-90A1-0908-FA774318E6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17F5C-E498-46DC-914F-6F75556D3BF8}" type="slidenum">
              <a:rPr lang="ko-KR" altLang="en-US" smtClean="0"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55758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B09A2E-7022-3844-292B-9002310F9A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6D59F4F5-AFFB-01C3-D054-5A72B76AE809}"/>
              </a:ext>
            </a:extLst>
          </p:cNvPr>
          <p:cNvSpPr txBox="1"/>
          <p:nvPr/>
        </p:nvSpPr>
        <p:spPr>
          <a:xfrm>
            <a:off x="216000" y="873502"/>
            <a:ext cx="6480000" cy="4733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lnSpc>
                <a:spcPct val="120000"/>
              </a:lnSpc>
              <a:buFont typeface="+mj-lt"/>
              <a:buAutoNum type="arabicParenR" startAt="3"/>
            </a:pPr>
            <a:r>
              <a:rPr lang="en-US" altLang="ko-KR" sz="1200" dirty="0"/>
              <a:t>cctv.csv </a:t>
            </a:r>
            <a:r>
              <a:rPr lang="ko-KR" altLang="en-US" sz="1200" dirty="0"/>
              <a:t>파일에서 </a:t>
            </a:r>
            <a:r>
              <a:rPr lang="ko-KR" altLang="en-US" sz="1200" dirty="0" err="1"/>
              <a:t>결측값이나</a:t>
            </a:r>
            <a:r>
              <a:rPr lang="ko-KR" altLang="en-US" sz="1200" dirty="0"/>
              <a:t> </a:t>
            </a:r>
            <a:r>
              <a:rPr lang="ko-KR" altLang="en-US" sz="1200" dirty="0" err="1"/>
              <a:t>특이값</a:t>
            </a:r>
            <a:r>
              <a:rPr lang="ko-KR" altLang="en-US" sz="1200" dirty="0"/>
              <a:t> 등의 </a:t>
            </a:r>
            <a:r>
              <a:rPr lang="ko-KR" altLang="en-US" sz="1200" dirty="0" err="1"/>
              <a:t>이상값이</a:t>
            </a:r>
            <a:r>
              <a:rPr lang="ko-KR" altLang="en-US" sz="1200" dirty="0"/>
              <a:t> 있는지 확인하고 이를 처리해 보자</a:t>
            </a:r>
            <a:r>
              <a:rPr lang="en-US" altLang="ko-KR" sz="1200" dirty="0"/>
              <a:t>. pandas </a:t>
            </a:r>
            <a:r>
              <a:rPr lang="ko-KR" altLang="en-US" sz="1200" dirty="0"/>
              <a:t>라이브러리에서 </a:t>
            </a:r>
            <a:r>
              <a:rPr lang="ko-KR" altLang="en-US" sz="1200" dirty="0" err="1"/>
              <a:t>결측값은</a:t>
            </a:r>
            <a:r>
              <a:rPr lang="ko-KR" altLang="en-US" sz="1200" dirty="0"/>
              <a:t> </a:t>
            </a:r>
            <a:r>
              <a:rPr lang="en-US" altLang="ko-KR" sz="1200" dirty="0" err="1"/>
              <a:t>NaN</a:t>
            </a:r>
            <a:r>
              <a:rPr lang="en-US" altLang="ko-KR" sz="1200" dirty="0"/>
              <a:t>(Not a Number)</a:t>
            </a:r>
            <a:r>
              <a:rPr lang="ko-KR" altLang="en-US" sz="1200" dirty="0"/>
              <a:t>로 표현하며</a:t>
            </a:r>
            <a:r>
              <a:rPr lang="en-US" altLang="ko-KR" sz="1200" dirty="0"/>
              <a:t>, </a:t>
            </a:r>
            <a:r>
              <a:rPr lang="ko-KR" altLang="en-US" sz="1200" dirty="0" err="1"/>
              <a:t>결측값</a:t>
            </a:r>
            <a:r>
              <a:rPr lang="ko-KR" altLang="en-US" sz="1200" dirty="0"/>
              <a:t> 처리를 위해 </a:t>
            </a:r>
            <a:r>
              <a:rPr lang="en-US" altLang="ko-KR" sz="1200" dirty="0" err="1"/>
              <a:t>isna</a:t>
            </a:r>
            <a:r>
              <a:rPr lang="en-US" altLang="ko-KR" sz="1200" dirty="0"/>
              <a:t>( ), </a:t>
            </a:r>
            <a:r>
              <a:rPr lang="en-US" altLang="ko-KR" sz="1200" dirty="0" err="1"/>
              <a:t>isna</a:t>
            </a:r>
            <a:r>
              <a:rPr lang="en-US" altLang="ko-KR" sz="1200" dirty="0"/>
              <a:t>( ).sum( ), </a:t>
            </a:r>
            <a:r>
              <a:rPr lang="en-US" altLang="ko-KR" sz="1200" dirty="0" err="1"/>
              <a:t>fillna</a:t>
            </a:r>
            <a:r>
              <a:rPr lang="en-US" altLang="ko-KR" sz="1200" dirty="0"/>
              <a:t>( ), </a:t>
            </a:r>
            <a:r>
              <a:rPr lang="en-US" altLang="ko-KR" sz="1200" dirty="0" err="1"/>
              <a:t>dropna</a:t>
            </a:r>
            <a:r>
              <a:rPr lang="en-US" altLang="ko-KR" sz="1200" dirty="0"/>
              <a:t>( ) </a:t>
            </a:r>
            <a:r>
              <a:rPr lang="ko-KR" altLang="en-US" sz="1200" dirty="0"/>
              <a:t>등을 사용한다</a:t>
            </a:r>
            <a:r>
              <a:rPr lang="en-US" altLang="ko-KR" sz="1200" dirty="0"/>
              <a:t>.</a:t>
            </a:r>
          </a:p>
          <a:p>
            <a:pPr marL="228600" indent="-228600">
              <a:lnSpc>
                <a:spcPct val="120000"/>
              </a:lnSpc>
              <a:buFont typeface="+mj-lt"/>
              <a:buAutoNum type="arabicParenR" startAt="3"/>
            </a:pPr>
            <a:endParaRPr lang="en-US" altLang="ko-KR" sz="1200" dirty="0"/>
          </a:p>
          <a:p>
            <a:pPr marL="685800" lvl="1" indent="-228600">
              <a:lnSpc>
                <a:spcPct val="120000"/>
              </a:lnSpc>
              <a:buFont typeface="+mj-ea"/>
              <a:buAutoNum type="circleNumDbPlain"/>
            </a:pPr>
            <a:r>
              <a:rPr lang="ko-KR" altLang="en-US" sz="1200" dirty="0" err="1"/>
              <a:t>결측값</a:t>
            </a:r>
            <a:r>
              <a:rPr lang="ko-KR" altLang="en-US" sz="1200" dirty="0"/>
              <a:t> 확인하기</a:t>
            </a:r>
            <a:endParaRPr lang="en-US" altLang="ko-KR" sz="1200" dirty="0"/>
          </a:p>
          <a:p>
            <a:pPr marL="685800" lvl="1" indent="-228600">
              <a:lnSpc>
                <a:spcPct val="120000"/>
              </a:lnSpc>
              <a:buFont typeface="+mj-ea"/>
              <a:buAutoNum type="circleNumDbPlain"/>
            </a:pPr>
            <a:endParaRPr lang="en-US" altLang="ko-KR" sz="1200" dirty="0"/>
          </a:p>
          <a:p>
            <a:pPr marL="685800" lvl="1" indent="-228600">
              <a:lnSpc>
                <a:spcPct val="120000"/>
              </a:lnSpc>
              <a:buFont typeface="+mj-ea"/>
              <a:buAutoNum type="circleNumDbPlain"/>
            </a:pPr>
            <a:endParaRPr lang="en-US" altLang="ko-KR" sz="1200" dirty="0"/>
          </a:p>
          <a:p>
            <a:pPr marL="685800" lvl="1" indent="-228600">
              <a:lnSpc>
                <a:spcPct val="120000"/>
              </a:lnSpc>
              <a:buFont typeface="+mj-ea"/>
              <a:buAutoNum type="circleNumDbPlain"/>
            </a:pPr>
            <a:endParaRPr lang="en-US" altLang="ko-KR" sz="1200" dirty="0"/>
          </a:p>
          <a:p>
            <a:pPr marL="685800" lvl="1" indent="-228600">
              <a:lnSpc>
                <a:spcPct val="120000"/>
              </a:lnSpc>
              <a:buFont typeface="+mj-ea"/>
              <a:buAutoNum type="circleNumDbPlain"/>
            </a:pPr>
            <a:r>
              <a:rPr lang="ko-KR" altLang="en-US" sz="1200" dirty="0" err="1"/>
              <a:t>결측값의</a:t>
            </a:r>
            <a:r>
              <a:rPr lang="ko-KR" altLang="en-US" sz="1200" dirty="0"/>
              <a:t> 개수 확인하기</a:t>
            </a:r>
            <a:endParaRPr lang="en-US" altLang="ko-KR" sz="1200" dirty="0"/>
          </a:p>
          <a:p>
            <a:pPr marL="685800" lvl="1" indent="-228600">
              <a:lnSpc>
                <a:spcPct val="120000"/>
              </a:lnSpc>
              <a:buFont typeface="+mj-ea"/>
              <a:buAutoNum type="circleNumDbPlain"/>
            </a:pPr>
            <a:endParaRPr lang="en-US" altLang="ko-KR" sz="1200" dirty="0"/>
          </a:p>
          <a:p>
            <a:pPr marL="685800" lvl="1" indent="-228600">
              <a:lnSpc>
                <a:spcPct val="120000"/>
              </a:lnSpc>
              <a:buFont typeface="+mj-ea"/>
              <a:buAutoNum type="circleNumDbPlain"/>
            </a:pPr>
            <a:endParaRPr lang="en-US" altLang="ko-KR" sz="1200" dirty="0"/>
          </a:p>
          <a:p>
            <a:pPr marL="685800" lvl="1" indent="-228600">
              <a:lnSpc>
                <a:spcPct val="120000"/>
              </a:lnSpc>
              <a:buFont typeface="+mj-ea"/>
              <a:buAutoNum type="circleNumDbPlain"/>
            </a:pPr>
            <a:endParaRPr lang="en-US" altLang="ko-KR" sz="1200" dirty="0"/>
          </a:p>
          <a:p>
            <a:pPr marL="685800" lvl="1" indent="-228600">
              <a:lnSpc>
                <a:spcPct val="120000"/>
              </a:lnSpc>
              <a:buFont typeface="+mj-ea"/>
              <a:buAutoNum type="circleNumDbPlain"/>
            </a:pPr>
            <a:r>
              <a:rPr lang="ko-KR" altLang="en-US" sz="1200" dirty="0" err="1"/>
              <a:t>결측값을</a:t>
            </a:r>
            <a:r>
              <a:rPr lang="ko-KR" altLang="en-US" sz="1200" dirty="0"/>
              <a:t> 특정한 값으로 채우거나 삭제하기</a:t>
            </a:r>
            <a:endParaRPr lang="en-US" altLang="ko-KR" sz="1200" dirty="0"/>
          </a:p>
          <a:p>
            <a:pPr marL="685800" lvl="1" indent="-228600">
              <a:lnSpc>
                <a:spcPct val="120000"/>
              </a:lnSpc>
              <a:buFont typeface="+mj-ea"/>
              <a:buAutoNum type="circleNumDbPlain"/>
            </a:pPr>
            <a:endParaRPr lang="en-US" altLang="ko-KR" sz="1200" dirty="0"/>
          </a:p>
          <a:p>
            <a:pPr marL="685800" lvl="1" indent="-228600">
              <a:lnSpc>
                <a:spcPct val="120000"/>
              </a:lnSpc>
              <a:buFont typeface="+mj-ea"/>
              <a:buAutoNum type="circleNumDbPlain"/>
            </a:pPr>
            <a:endParaRPr lang="en-US" altLang="ko-KR" sz="1200" dirty="0"/>
          </a:p>
          <a:p>
            <a:pPr marL="685800" lvl="1" indent="-228600">
              <a:lnSpc>
                <a:spcPct val="120000"/>
              </a:lnSpc>
              <a:buFont typeface="+mj-ea"/>
              <a:buAutoNum type="circleNumDbPlain"/>
            </a:pPr>
            <a:endParaRPr lang="en-US" altLang="ko-KR" sz="1200" dirty="0"/>
          </a:p>
          <a:p>
            <a:pPr marL="685800" lvl="1" indent="-228600">
              <a:lnSpc>
                <a:spcPct val="120000"/>
              </a:lnSpc>
              <a:buFont typeface="+mj-ea"/>
              <a:buAutoNum type="circleNumDbPlain"/>
            </a:pPr>
            <a:endParaRPr lang="en-US" altLang="ko-KR" sz="1200" dirty="0"/>
          </a:p>
          <a:p>
            <a:pPr marL="685800" lvl="1" indent="-228600">
              <a:lnSpc>
                <a:spcPct val="120000"/>
              </a:lnSpc>
              <a:buFont typeface="+mj-ea"/>
              <a:buAutoNum type="circleNumDbPlain"/>
            </a:pPr>
            <a:endParaRPr lang="en-US" altLang="ko-KR" sz="1200" dirty="0"/>
          </a:p>
          <a:p>
            <a:pPr marL="685800" lvl="1" indent="-228600">
              <a:lnSpc>
                <a:spcPct val="120000"/>
              </a:lnSpc>
              <a:buFont typeface="+mj-ea"/>
              <a:buAutoNum type="circleNumDbPlain"/>
            </a:pPr>
            <a:endParaRPr lang="en-US" altLang="ko-KR" sz="1200" dirty="0"/>
          </a:p>
          <a:p>
            <a:pPr marL="228600" indent="-228600">
              <a:lnSpc>
                <a:spcPct val="120000"/>
              </a:lnSpc>
              <a:buFont typeface="+mj-lt"/>
              <a:buAutoNum type="arabicParenR" startAt="4"/>
            </a:pPr>
            <a:r>
              <a:rPr lang="ko-KR" altLang="en-US" sz="1200" dirty="0">
                <a:latin typeface="+mn-ea"/>
              </a:rPr>
              <a:t>데이터 기초 통계량 구하기</a:t>
            </a:r>
            <a:endParaRPr lang="en-US" altLang="ko-KR" sz="1200" dirty="0">
              <a:latin typeface="+mn-ea"/>
            </a:endParaRPr>
          </a:p>
          <a:p>
            <a:pPr>
              <a:lnSpc>
                <a:spcPct val="120000"/>
              </a:lnSpc>
            </a:pPr>
            <a:endParaRPr lang="en-US" altLang="ko-KR" sz="12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A8B99B-B782-33C5-C8CD-6BEBE7E3A721}"/>
              </a:ext>
            </a:extLst>
          </p:cNvPr>
          <p:cNvSpPr txBox="1"/>
          <p:nvPr/>
        </p:nvSpPr>
        <p:spPr>
          <a:xfrm>
            <a:off x="858222" y="2088621"/>
            <a:ext cx="4979890" cy="271869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>
              <a:lnSpc>
                <a:spcPts val="1425"/>
              </a:lnSpc>
              <a:buNone/>
            </a:pPr>
            <a:r>
              <a:rPr lang="en-US" altLang="ko-KR" sz="1100" b="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file_cctv.isna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E4C9FF6-288E-9BAE-ACCF-653C1698A309}"/>
              </a:ext>
            </a:extLst>
          </p:cNvPr>
          <p:cNvSpPr txBox="1"/>
          <p:nvPr/>
        </p:nvSpPr>
        <p:spPr>
          <a:xfrm>
            <a:off x="858222" y="3039413"/>
            <a:ext cx="4979890" cy="271869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>
              <a:lnSpc>
                <a:spcPts val="1425"/>
              </a:lnSpc>
              <a:buNone/>
            </a:pPr>
            <a:r>
              <a:rPr lang="en-US" altLang="ko-KR" sz="1100" b="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file_cctv.isna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 ).sum( 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5ECE4A3-781E-360B-451C-16DBAA4714F6}"/>
              </a:ext>
            </a:extLst>
          </p:cNvPr>
          <p:cNvSpPr txBox="1"/>
          <p:nvPr/>
        </p:nvSpPr>
        <p:spPr>
          <a:xfrm>
            <a:off x="858222" y="3906026"/>
            <a:ext cx="4979890" cy="627479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>
              <a:lnSpc>
                <a:spcPts val="1425"/>
              </a:lnSpc>
              <a:buNone/>
            </a:pPr>
            <a:r>
              <a:rPr lang="en-US" altLang="ko-KR" sz="1100" b="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file_cctv.fillna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lang="en-US" altLang="ko-KR" sz="1100" b="0" dirty="0">
                <a:solidFill>
                  <a:srgbClr val="0080A0"/>
                </a:solidFill>
                <a:effectLst/>
                <a:latin typeface="Courier New" panose="02070309020205020404" pitchFamily="49" charset="0"/>
              </a:rPr>
              <a:t>0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)  </a:t>
            </a:r>
            <a:r>
              <a:rPr lang="en-US" altLang="ko-KR" sz="1100" b="0" dirty="0">
                <a:solidFill>
                  <a:srgbClr val="406040"/>
                </a:solidFill>
                <a:effectLst/>
                <a:latin typeface="Courier New" panose="02070309020205020404" pitchFamily="49" charset="0"/>
              </a:rPr>
              <a:t>#</a:t>
            </a:r>
            <a:r>
              <a:rPr lang="ko-KR" altLang="en-US" sz="1100" b="0" dirty="0" err="1">
                <a:solidFill>
                  <a:srgbClr val="406040"/>
                </a:solidFill>
                <a:effectLst/>
                <a:latin typeface="Courier New" panose="02070309020205020404" pitchFamily="49" charset="0"/>
              </a:rPr>
              <a:t>결측값을</a:t>
            </a:r>
            <a:r>
              <a:rPr lang="ko-KR" altLang="en-US" sz="1100" b="0" dirty="0">
                <a:solidFill>
                  <a:srgbClr val="40604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altLang="ko-KR" sz="1100" b="0" dirty="0">
                <a:solidFill>
                  <a:srgbClr val="406040"/>
                </a:solidFill>
                <a:effectLst/>
                <a:latin typeface="Courier New" panose="02070309020205020404" pitchFamily="49" charset="0"/>
              </a:rPr>
              <a:t>0</a:t>
            </a:r>
            <a:r>
              <a:rPr lang="ko-KR" altLang="en-US" sz="1100" b="0" dirty="0">
                <a:solidFill>
                  <a:srgbClr val="406040"/>
                </a:solidFill>
                <a:effectLst/>
                <a:latin typeface="Courier New" panose="02070309020205020404" pitchFamily="49" charset="0"/>
              </a:rPr>
              <a:t>으로 대체</a:t>
            </a:r>
            <a:br>
              <a:rPr lang="ko-KR" altLang="en-US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</a:br>
            <a:endParaRPr lang="ko-KR" altLang="en-US" sz="1100" b="0" dirty="0">
              <a:solidFill>
                <a:srgbClr val="000000"/>
              </a:solidFill>
              <a:effectLst/>
              <a:latin typeface="Courier New" panose="02070309020205020404" pitchFamily="49" charset="0"/>
            </a:endParaRPr>
          </a:p>
          <a:p>
            <a:pPr>
              <a:lnSpc>
                <a:spcPts val="1425"/>
              </a:lnSpc>
              <a:buNone/>
            </a:pPr>
            <a:r>
              <a:rPr lang="en-US" altLang="ko-KR" sz="1100" b="0" dirty="0" err="1">
                <a:solidFill>
                  <a:srgbClr val="406040"/>
                </a:solidFill>
                <a:effectLst/>
                <a:latin typeface="Courier New" panose="02070309020205020404" pitchFamily="49" charset="0"/>
              </a:rPr>
              <a:t>file_cctv.dropna</a:t>
            </a:r>
            <a:r>
              <a:rPr lang="en-US" altLang="ko-KR" sz="1100" b="0" dirty="0">
                <a:solidFill>
                  <a:srgbClr val="406040"/>
                </a:solidFill>
                <a:effectLst/>
                <a:latin typeface="Courier New" panose="02070309020205020404" pitchFamily="49" charset="0"/>
              </a:rPr>
              <a:t>( ) #</a:t>
            </a:r>
            <a:r>
              <a:rPr lang="ko-KR" altLang="en-US" sz="1100" b="0" dirty="0" err="1">
                <a:solidFill>
                  <a:srgbClr val="406040"/>
                </a:solidFill>
                <a:effectLst/>
                <a:latin typeface="Courier New" panose="02070309020205020404" pitchFamily="49" charset="0"/>
              </a:rPr>
              <a:t>결측값이</a:t>
            </a:r>
            <a:r>
              <a:rPr lang="ko-KR" altLang="en-US" sz="1100" b="0" dirty="0">
                <a:solidFill>
                  <a:srgbClr val="406040"/>
                </a:solidFill>
                <a:effectLst/>
                <a:latin typeface="Courier New" panose="02070309020205020404" pitchFamily="49" charset="0"/>
              </a:rPr>
              <a:t> 있는 행을 삭제</a:t>
            </a:r>
            <a:endParaRPr lang="ko-KR" altLang="en-US" sz="1100" b="0" dirty="0">
              <a:solidFill>
                <a:srgbClr val="000000"/>
              </a:solidFill>
              <a:effectLst/>
              <a:latin typeface="Courier New" panose="02070309020205020404" pitchFamily="49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CD9312D-8B65-968B-40DC-B65898E02BDE}"/>
              </a:ext>
            </a:extLst>
          </p:cNvPr>
          <p:cNvSpPr txBox="1"/>
          <p:nvPr/>
        </p:nvSpPr>
        <p:spPr>
          <a:xfrm>
            <a:off x="858222" y="5372496"/>
            <a:ext cx="3432218" cy="271869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>
              <a:lnSpc>
                <a:spcPts val="1425"/>
              </a:lnSpc>
              <a:buNone/>
            </a:pPr>
            <a:r>
              <a:rPr lang="en-US" altLang="ko-KR" sz="1100" b="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file_cctv.describe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 )</a:t>
            </a: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DFC22FA3-B5DC-658E-AEA2-F10D1EC514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487" y="5861910"/>
            <a:ext cx="6143223" cy="1779494"/>
          </a:xfrm>
          <a:prstGeom prst="rect">
            <a:avLst/>
          </a:prstGeom>
        </p:spPr>
      </p:pic>
      <p:sp>
        <p:nvSpPr>
          <p:cNvPr id="2" name="직사각형 1">
            <a:extLst>
              <a:ext uri="{FF2B5EF4-FFF2-40B4-BE49-F238E27FC236}">
                <a16:creationId xmlns:a16="http://schemas.microsoft.com/office/drawing/2014/main" id="{92AA33F5-FFBE-CB14-9106-B9D761C13A45}"/>
              </a:ext>
            </a:extLst>
          </p:cNvPr>
          <p:cNvSpPr/>
          <p:nvPr/>
        </p:nvSpPr>
        <p:spPr>
          <a:xfrm>
            <a:off x="189000" y="225926"/>
            <a:ext cx="2140206" cy="392259"/>
          </a:xfrm>
          <a:prstGeom prst="rect">
            <a:avLst/>
          </a:prstGeom>
          <a:solidFill>
            <a:schemeClr val="accent1">
              <a:lumMod val="50000"/>
            </a:schemeClr>
          </a:solidFill>
          <a:ln w="63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1. </a:t>
            </a:r>
            <a:r>
              <a:rPr lang="ko-KR" altLang="en-US" sz="1400" b="1" dirty="0">
                <a:solidFill>
                  <a:schemeClr val="bg1"/>
                </a:solidFill>
              </a:rPr>
              <a:t>데이터 분석 과정</a:t>
            </a:r>
          </a:p>
        </p:txBody>
      </p:sp>
      <p:sp>
        <p:nvSpPr>
          <p:cNvPr id="3" name="슬라이드 번호 개체 틀 2">
            <a:extLst>
              <a:ext uri="{FF2B5EF4-FFF2-40B4-BE49-F238E27FC236}">
                <a16:creationId xmlns:a16="http://schemas.microsoft.com/office/drawing/2014/main" id="{9D94F73E-A154-D86D-3A21-D0422D39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17F5C-E498-46DC-914F-6F75556D3BF8}" type="slidenum">
              <a:rPr lang="ko-KR" altLang="en-US" smtClean="0"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4422000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BE2BB6-9959-3C70-B18C-001040F1C6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C6419D6E-E16F-3EDF-76DF-25B43DB74EAA}"/>
              </a:ext>
            </a:extLst>
          </p:cNvPr>
          <p:cNvSpPr txBox="1"/>
          <p:nvPr/>
        </p:nvSpPr>
        <p:spPr>
          <a:xfrm>
            <a:off x="216000" y="873502"/>
            <a:ext cx="6480000" cy="73832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lnSpc>
                <a:spcPct val="120000"/>
              </a:lnSpc>
              <a:buFont typeface="+mj-lt"/>
              <a:buAutoNum type="arabicParenR" startAt="5"/>
            </a:pPr>
            <a:r>
              <a:rPr lang="ko-KR" altLang="en-US" sz="1200" dirty="0">
                <a:latin typeface="+mn-ea"/>
              </a:rPr>
              <a:t>데이터 시각화 </a:t>
            </a:r>
            <a:endParaRPr lang="en-US" altLang="ko-KR" sz="1200" dirty="0">
              <a:latin typeface="+mn-ea"/>
            </a:endParaRPr>
          </a:p>
          <a:p>
            <a:pPr>
              <a:lnSpc>
                <a:spcPct val="120000"/>
              </a:lnSpc>
            </a:pPr>
            <a:r>
              <a:rPr lang="ko-KR" altLang="en-US" sz="1200" dirty="0">
                <a:latin typeface="+mn-ea"/>
              </a:rPr>
              <a:t>수집한 데이터 그 자체로는 전체를 파악하기 어려운 경우가 많다</a:t>
            </a:r>
            <a:r>
              <a:rPr lang="en-US" altLang="ko-KR" sz="1200" dirty="0">
                <a:latin typeface="+mn-ea"/>
              </a:rPr>
              <a:t>. </a:t>
            </a:r>
            <a:r>
              <a:rPr lang="ko-KR" altLang="en-US" sz="1200" dirty="0">
                <a:latin typeface="+mn-ea"/>
              </a:rPr>
              <a:t>이런 경우 데이터를 다양한 형태로 </a:t>
            </a:r>
            <a:r>
              <a:rPr lang="ko-KR" altLang="en-US" sz="1200" dirty="0" err="1">
                <a:latin typeface="+mn-ea"/>
              </a:rPr>
              <a:t>시각화하면</a:t>
            </a:r>
            <a:r>
              <a:rPr lang="ko-KR" altLang="en-US" sz="1200" dirty="0">
                <a:latin typeface="+mn-ea"/>
              </a:rPr>
              <a:t> 데이터 변화의 흐름은 물론 여러 속성들 간의 관계도 한눈에 파악할 수 있다</a:t>
            </a:r>
            <a:r>
              <a:rPr lang="en-US" altLang="ko-KR" sz="1200" dirty="0">
                <a:latin typeface="+mn-ea"/>
              </a:rPr>
              <a:t>. </a:t>
            </a:r>
            <a:r>
              <a:rPr lang="ko-KR" altLang="en-US" sz="1200" dirty="0">
                <a:latin typeface="+mn-ea"/>
              </a:rPr>
              <a:t>또한 시각화를 통 해 숨어 있는 정보를 찾아낼 수도 있으며 연속적인 값의 변화와 패턴을 파악하는 데도 활용할 수 있다</a:t>
            </a:r>
            <a:r>
              <a:rPr lang="en-US" altLang="ko-KR" sz="1200" dirty="0">
                <a:latin typeface="+mn-ea"/>
              </a:rPr>
              <a:t>.</a:t>
            </a:r>
          </a:p>
          <a:p>
            <a:pPr>
              <a:lnSpc>
                <a:spcPct val="120000"/>
              </a:lnSpc>
            </a:pPr>
            <a:endParaRPr lang="en-US" altLang="ko-KR" sz="1200" dirty="0">
              <a:latin typeface="+mn-ea"/>
            </a:endParaRPr>
          </a:p>
          <a:p>
            <a:pPr>
              <a:lnSpc>
                <a:spcPct val="120000"/>
              </a:lnSpc>
            </a:pPr>
            <a:r>
              <a:rPr lang="en-US" altLang="ko-KR" sz="1200" dirty="0" err="1">
                <a:latin typeface="+mn-ea"/>
              </a:rPr>
              <a:t>file_cctv</a:t>
            </a:r>
            <a:r>
              <a:rPr lang="en-US" altLang="ko-KR" sz="1200" dirty="0">
                <a:latin typeface="+mn-ea"/>
              </a:rPr>
              <a:t> </a:t>
            </a:r>
            <a:r>
              <a:rPr lang="ko-KR" altLang="en-US" sz="1200" dirty="0">
                <a:latin typeface="+mn-ea"/>
              </a:rPr>
              <a:t>데이터 프레임을 선그래프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>
                <a:latin typeface="+mn-ea"/>
              </a:rPr>
              <a:t>막대그래프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 err="1">
                <a:latin typeface="+mn-ea"/>
              </a:rPr>
              <a:t>박스플롯으로</a:t>
            </a:r>
            <a:r>
              <a:rPr lang="ko-KR" altLang="en-US" sz="1200" dirty="0">
                <a:latin typeface="+mn-ea"/>
              </a:rPr>
              <a:t> 표현해 보자</a:t>
            </a:r>
            <a:r>
              <a:rPr lang="en-US" altLang="ko-KR" sz="1200" dirty="0">
                <a:latin typeface="+mn-ea"/>
              </a:rPr>
              <a:t>. </a:t>
            </a:r>
          </a:p>
          <a:p>
            <a:pPr>
              <a:lnSpc>
                <a:spcPct val="120000"/>
              </a:lnSpc>
            </a:pPr>
            <a:endParaRPr lang="en-US" altLang="ko-KR" sz="1200" dirty="0">
              <a:latin typeface="+mn-ea"/>
            </a:endParaRPr>
          </a:p>
          <a:p>
            <a:pPr marL="228600" indent="-228600">
              <a:lnSpc>
                <a:spcPct val="120000"/>
              </a:lnSpc>
              <a:buFont typeface="+mj-ea"/>
              <a:buAutoNum type="circleNumDbPlain"/>
            </a:pPr>
            <a:r>
              <a:rPr lang="ko-KR" altLang="en-US" sz="1200" dirty="0">
                <a:latin typeface="+mn-ea"/>
              </a:rPr>
              <a:t>선그래프 그리기 </a:t>
            </a:r>
            <a:r>
              <a:rPr lang="en-US" altLang="ko-KR" sz="1200" dirty="0" err="1">
                <a:latin typeface="+mn-ea"/>
              </a:rPr>
              <a:t>plt.plot</a:t>
            </a:r>
            <a:r>
              <a:rPr lang="en-US" altLang="ko-KR" sz="1200" dirty="0">
                <a:latin typeface="+mn-ea"/>
              </a:rPr>
              <a:t>()</a:t>
            </a:r>
          </a:p>
          <a:p>
            <a:pPr lvl="1">
              <a:lnSpc>
                <a:spcPct val="120000"/>
              </a:lnSpc>
            </a:pPr>
            <a:r>
              <a:rPr lang="ko-KR" altLang="en-US" sz="1200" dirty="0">
                <a:latin typeface="+mn-ea"/>
              </a:rPr>
              <a:t>그래프 타이틀 </a:t>
            </a:r>
            <a:r>
              <a:rPr lang="en-US" altLang="ko-KR" sz="1200" dirty="0">
                <a:latin typeface="+mn-ea"/>
              </a:rPr>
              <a:t>: Number of CCTV Cameras by District</a:t>
            </a:r>
          </a:p>
          <a:p>
            <a:pPr lvl="1">
              <a:lnSpc>
                <a:spcPct val="120000"/>
              </a:lnSpc>
            </a:pPr>
            <a:r>
              <a:rPr lang="en-US" altLang="ko-KR" sz="1200" dirty="0">
                <a:latin typeface="+mn-ea"/>
              </a:rPr>
              <a:t>X</a:t>
            </a:r>
            <a:r>
              <a:rPr lang="ko-KR" altLang="en-US" sz="1200" dirty="0">
                <a:latin typeface="+mn-ea"/>
              </a:rPr>
              <a:t>축 </a:t>
            </a:r>
            <a:r>
              <a:rPr lang="en-US" altLang="ko-KR" sz="1200" dirty="0">
                <a:latin typeface="+mn-ea"/>
              </a:rPr>
              <a:t>:  district ,  y</a:t>
            </a:r>
            <a:r>
              <a:rPr lang="ko-KR" altLang="en-US" sz="1200" dirty="0">
                <a:latin typeface="+mn-ea"/>
              </a:rPr>
              <a:t>축 </a:t>
            </a:r>
            <a:r>
              <a:rPr lang="en-US" altLang="ko-KR" sz="1200" dirty="0">
                <a:latin typeface="+mn-ea"/>
              </a:rPr>
              <a:t>: total</a:t>
            </a:r>
          </a:p>
          <a:p>
            <a:pPr lvl="1">
              <a:lnSpc>
                <a:spcPct val="120000"/>
              </a:lnSpc>
            </a:pPr>
            <a:endParaRPr lang="en-US" altLang="ko-KR" sz="1200" dirty="0">
              <a:latin typeface="+mn-ea"/>
            </a:endParaRPr>
          </a:p>
          <a:p>
            <a:pPr lvl="1">
              <a:lnSpc>
                <a:spcPct val="120000"/>
              </a:lnSpc>
            </a:pPr>
            <a:endParaRPr lang="en-US" altLang="ko-KR" sz="1200" dirty="0">
              <a:latin typeface="+mn-ea"/>
            </a:endParaRPr>
          </a:p>
          <a:p>
            <a:pPr lvl="1">
              <a:lnSpc>
                <a:spcPct val="120000"/>
              </a:lnSpc>
            </a:pPr>
            <a:endParaRPr lang="en-US" altLang="ko-KR" sz="1200" dirty="0">
              <a:latin typeface="+mn-ea"/>
            </a:endParaRPr>
          </a:p>
          <a:p>
            <a:pPr lvl="1">
              <a:lnSpc>
                <a:spcPct val="120000"/>
              </a:lnSpc>
            </a:pPr>
            <a:endParaRPr lang="en-US" altLang="ko-KR" sz="1200" dirty="0">
              <a:latin typeface="+mn-ea"/>
            </a:endParaRPr>
          </a:p>
          <a:p>
            <a:pPr lvl="1">
              <a:lnSpc>
                <a:spcPct val="120000"/>
              </a:lnSpc>
            </a:pPr>
            <a:endParaRPr lang="en-US" altLang="ko-KR" sz="1200" dirty="0">
              <a:latin typeface="+mn-ea"/>
            </a:endParaRPr>
          </a:p>
          <a:p>
            <a:pPr lvl="1">
              <a:lnSpc>
                <a:spcPct val="120000"/>
              </a:lnSpc>
            </a:pPr>
            <a:endParaRPr lang="en-US" altLang="ko-KR" sz="1200" dirty="0">
              <a:latin typeface="+mn-ea"/>
            </a:endParaRPr>
          </a:p>
          <a:p>
            <a:pPr lvl="1">
              <a:lnSpc>
                <a:spcPct val="120000"/>
              </a:lnSpc>
            </a:pPr>
            <a:endParaRPr lang="en-US" altLang="ko-KR" sz="1200" dirty="0">
              <a:latin typeface="+mn-ea"/>
            </a:endParaRPr>
          </a:p>
          <a:p>
            <a:pPr lvl="1">
              <a:lnSpc>
                <a:spcPct val="120000"/>
              </a:lnSpc>
            </a:pPr>
            <a:endParaRPr lang="en-US" altLang="ko-KR" sz="1200" dirty="0">
              <a:latin typeface="+mn-ea"/>
            </a:endParaRPr>
          </a:p>
          <a:p>
            <a:pPr lvl="1">
              <a:lnSpc>
                <a:spcPct val="120000"/>
              </a:lnSpc>
            </a:pPr>
            <a:endParaRPr lang="en-US" altLang="ko-KR" sz="1200" dirty="0">
              <a:latin typeface="+mn-ea"/>
            </a:endParaRPr>
          </a:p>
          <a:p>
            <a:pPr lvl="1">
              <a:lnSpc>
                <a:spcPct val="120000"/>
              </a:lnSpc>
            </a:pPr>
            <a:endParaRPr lang="en-US" altLang="ko-KR" sz="1200" dirty="0">
              <a:latin typeface="+mn-ea"/>
            </a:endParaRPr>
          </a:p>
          <a:p>
            <a:pPr lvl="1">
              <a:lnSpc>
                <a:spcPct val="120000"/>
              </a:lnSpc>
            </a:pPr>
            <a:endParaRPr lang="en-US" altLang="ko-KR" sz="1200" dirty="0">
              <a:latin typeface="+mn-ea"/>
            </a:endParaRPr>
          </a:p>
          <a:p>
            <a:pPr lvl="1">
              <a:lnSpc>
                <a:spcPct val="120000"/>
              </a:lnSpc>
            </a:pPr>
            <a:endParaRPr lang="en-US" altLang="ko-KR" sz="1200" dirty="0">
              <a:latin typeface="+mn-ea"/>
            </a:endParaRPr>
          </a:p>
          <a:p>
            <a:pPr marL="228600" indent="-228600">
              <a:lnSpc>
                <a:spcPct val="120000"/>
              </a:lnSpc>
              <a:buFont typeface="+mj-ea"/>
              <a:buAutoNum type="circleNumDbPlain" startAt="2"/>
            </a:pPr>
            <a:r>
              <a:rPr lang="ko-KR" altLang="en-US" sz="1200" dirty="0">
                <a:latin typeface="+mn-ea"/>
              </a:rPr>
              <a:t>막대그래프 그리기 </a:t>
            </a:r>
            <a:r>
              <a:rPr lang="en-US" altLang="ko-KR" sz="1200" dirty="0" err="1">
                <a:latin typeface="+mn-ea"/>
              </a:rPr>
              <a:t>plt.bar</a:t>
            </a:r>
            <a:r>
              <a:rPr lang="en-US" altLang="ko-KR" sz="1200" dirty="0">
                <a:latin typeface="+mn-ea"/>
              </a:rPr>
              <a:t>()</a:t>
            </a:r>
          </a:p>
          <a:p>
            <a:pPr lvl="1">
              <a:lnSpc>
                <a:spcPct val="120000"/>
              </a:lnSpc>
            </a:pPr>
            <a:r>
              <a:rPr lang="ko-KR" altLang="en-US" sz="1200" dirty="0">
                <a:latin typeface="+mn-ea"/>
              </a:rPr>
              <a:t>그래프 타이틀 </a:t>
            </a:r>
            <a:r>
              <a:rPr lang="en-US" altLang="ko-KR" sz="1200" dirty="0">
                <a:latin typeface="+mn-ea"/>
              </a:rPr>
              <a:t>: Number of CCTV Cameras for Illegal Dumping Surveillance by District</a:t>
            </a:r>
          </a:p>
          <a:p>
            <a:pPr lvl="1">
              <a:lnSpc>
                <a:spcPct val="120000"/>
              </a:lnSpc>
            </a:pPr>
            <a:r>
              <a:rPr lang="en-US" altLang="ko-KR" sz="1200" dirty="0">
                <a:latin typeface="+mn-ea"/>
              </a:rPr>
              <a:t>X</a:t>
            </a:r>
            <a:r>
              <a:rPr lang="ko-KR" altLang="en-US" sz="1200" dirty="0">
                <a:latin typeface="+mn-ea"/>
              </a:rPr>
              <a:t>축 </a:t>
            </a:r>
            <a:r>
              <a:rPr lang="en-US" altLang="ko-KR" sz="1200" dirty="0">
                <a:latin typeface="+mn-ea"/>
              </a:rPr>
              <a:t>: district,  y</a:t>
            </a:r>
            <a:r>
              <a:rPr lang="ko-KR" altLang="en-US" sz="1200" dirty="0">
                <a:latin typeface="+mn-ea"/>
              </a:rPr>
              <a:t>축 </a:t>
            </a:r>
            <a:r>
              <a:rPr lang="en-US" altLang="ko-KR" sz="1200" dirty="0">
                <a:latin typeface="+mn-ea"/>
              </a:rPr>
              <a:t>: Illegal Dumping Surveillance</a:t>
            </a:r>
          </a:p>
          <a:p>
            <a:pPr lvl="1">
              <a:lnSpc>
                <a:spcPct val="120000"/>
              </a:lnSpc>
            </a:pPr>
            <a:endParaRPr lang="en-US" altLang="ko-KR" sz="1200" dirty="0">
              <a:latin typeface="+mn-ea"/>
            </a:endParaRPr>
          </a:p>
          <a:p>
            <a:pPr marL="228600" indent="-228600">
              <a:lnSpc>
                <a:spcPct val="120000"/>
              </a:lnSpc>
              <a:buFont typeface="+mj-ea"/>
              <a:buAutoNum type="circleNumDbPlain" startAt="2"/>
            </a:pPr>
            <a:endParaRPr lang="en-US" altLang="ko-KR" sz="1200" dirty="0">
              <a:latin typeface="+mn-ea"/>
            </a:endParaRPr>
          </a:p>
          <a:p>
            <a:pPr marL="228600" indent="-228600">
              <a:lnSpc>
                <a:spcPct val="120000"/>
              </a:lnSpc>
              <a:buFont typeface="+mj-ea"/>
              <a:buAutoNum type="circleNumDbPlain" startAt="2"/>
            </a:pPr>
            <a:endParaRPr lang="en-US" altLang="ko-KR" sz="1200" dirty="0">
              <a:latin typeface="+mn-ea"/>
            </a:endParaRPr>
          </a:p>
          <a:p>
            <a:pPr marL="228600" indent="-228600">
              <a:lnSpc>
                <a:spcPct val="120000"/>
              </a:lnSpc>
              <a:buFont typeface="+mj-ea"/>
              <a:buAutoNum type="circleNumDbPlain" startAt="2"/>
            </a:pPr>
            <a:endParaRPr lang="en-US" altLang="ko-KR" sz="1200" dirty="0">
              <a:latin typeface="+mn-ea"/>
            </a:endParaRPr>
          </a:p>
          <a:p>
            <a:pPr marL="228600" indent="-228600">
              <a:lnSpc>
                <a:spcPct val="120000"/>
              </a:lnSpc>
              <a:buFont typeface="+mj-ea"/>
              <a:buAutoNum type="circleNumDbPlain" startAt="2"/>
            </a:pPr>
            <a:endParaRPr lang="en-US" altLang="ko-KR" sz="1200" dirty="0">
              <a:latin typeface="+mn-ea"/>
            </a:endParaRPr>
          </a:p>
          <a:p>
            <a:pPr marL="228600" indent="-228600">
              <a:lnSpc>
                <a:spcPct val="120000"/>
              </a:lnSpc>
              <a:buFont typeface="+mj-ea"/>
              <a:buAutoNum type="circleNumDbPlain" startAt="2"/>
            </a:pPr>
            <a:endParaRPr lang="en-US" altLang="ko-KR" sz="1200" dirty="0">
              <a:latin typeface="+mn-ea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9A1B6A2-D0BA-529B-5B9B-E99B04CC18BB}"/>
              </a:ext>
            </a:extLst>
          </p:cNvPr>
          <p:cNvSpPr txBox="1"/>
          <p:nvPr/>
        </p:nvSpPr>
        <p:spPr>
          <a:xfrm>
            <a:off x="355600" y="3441737"/>
            <a:ext cx="5867400" cy="1349087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>
              <a:lnSpc>
                <a:spcPts val="1425"/>
              </a:lnSpc>
              <a:buNone/>
            </a:pPr>
            <a:r>
              <a:rPr lang="en-US" altLang="ko-KR" sz="1100" b="0" dirty="0">
                <a:solidFill>
                  <a:srgbClr val="0000FF"/>
                </a:solidFill>
                <a:effectLst/>
                <a:latin typeface="Courier New" panose="02070309020205020404" pitchFamily="49" charset="0"/>
              </a:rPr>
              <a:t>import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altLang="ko-KR" sz="1100" b="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matplotlib.pyplot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altLang="ko-KR" sz="1100" b="0" dirty="0">
                <a:solidFill>
                  <a:srgbClr val="0000FF"/>
                </a:solidFill>
                <a:effectLst/>
                <a:latin typeface="Courier New" panose="02070309020205020404" pitchFamily="49" charset="0"/>
              </a:rPr>
              <a:t>as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altLang="ko-KR" sz="1100" b="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plt</a:t>
            </a:r>
            <a:b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</a:br>
            <a:endParaRPr lang="en-US" altLang="ko-KR" sz="1100" b="0" dirty="0">
              <a:solidFill>
                <a:srgbClr val="000000"/>
              </a:solidFill>
              <a:effectLst/>
              <a:latin typeface="Courier New" panose="02070309020205020404" pitchFamily="49" charset="0"/>
            </a:endParaRPr>
          </a:p>
          <a:p>
            <a:pPr>
              <a:lnSpc>
                <a:spcPts val="1425"/>
              </a:lnSpc>
              <a:buNone/>
            </a:pPr>
            <a:r>
              <a:rPr lang="en-US" altLang="ko-KR" sz="1100" b="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plt.plot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</a:t>
            </a:r>
          </a:p>
          <a:p>
            <a:pPr>
              <a:lnSpc>
                <a:spcPts val="1425"/>
              </a:lnSpc>
              <a:buNone/>
            </a:pP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    </a:t>
            </a:r>
            <a:r>
              <a:rPr lang="en-US" altLang="ko-KR" sz="1100" b="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file_cctv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[</a:t>
            </a:r>
            <a:r>
              <a:rPr lang="en-US" altLang="ko-KR" sz="1100" b="0" dirty="0">
                <a:solidFill>
                  <a:srgbClr val="009933"/>
                </a:solidFill>
                <a:effectLst/>
                <a:latin typeface="Courier New" panose="02070309020205020404" pitchFamily="49" charset="0"/>
              </a:rPr>
              <a:t>'district'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],</a:t>
            </a:r>
          </a:p>
          <a:p>
            <a:pPr>
              <a:lnSpc>
                <a:spcPts val="1425"/>
              </a:lnSpc>
              <a:buNone/>
            </a:pP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    </a:t>
            </a:r>
            <a:r>
              <a:rPr lang="en-US" altLang="ko-KR" sz="1100" b="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file_cctv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[</a:t>
            </a:r>
            <a:r>
              <a:rPr lang="en-US" altLang="ko-KR" sz="1100" b="0" dirty="0">
                <a:solidFill>
                  <a:srgbClr val="009933"/>
                </a:solidFill>
                <a:effectLst/>
                <a:latin typeface="Courier New" panose="02070309020205020404" pitchFamily="49" charset="0"/>
              </a:rPr>
              <a:t>'total'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]</a:t>
            </a:r>
          </a:p>
          <a:p>
            <a:pPr>
              <a:lnSpc>
                <a:spcPts val="1425"/>
              </a:lnSpc>
              <a:buNone/>
            </a:pP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)</a:t>
            </a:r>
          </a:p>
          <a:p>
            <a:pPr>
              <a:lnSpc>
                <a:spcPts val="1425"/>
              </a:lnSpc>
              <a:buNone/>
            </a:pPr>
            <a:r>
              <a:rPr lang="en-US" altLang="ko-KR" sz="1100" b="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plt.show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0DC0788-0466-60CD-3D25-CB844BD35242}"/>
              </a:ext>
            </a:extLst>
          </p:cNvPr>
          <p:cNvSpPr txBox="1"/>
          <p:nvPr/>
        </p:nvSpPr>
        <p:spPr>
          <a:xfrm>
            <a:off x="355600" y="6941989"/>
            <a:ext cx="5867400" cy="1887696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>
              <a:lnSpc>
                <a:spcPts val="1425"/>
              </a:lnSpc>
              <a:buNone/>
            </a:pPr>
            <a:r>
              <a:rPr lang="en-US" altLang="ko-KR" sz="1100" b="0" dirty="0">
                <a:solidFill>
                  <a:srgbClr val="0000FF"/>
                </a:solidFill>
                <a:effectLst/>
                <a:latin typeface="Courier New" panose="02070309020205020404" pitchFamily="49" charset="0"/>
              </a:rPr>
              <a:t>import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altLang="ko-KR" sz="1100" b="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matplotlib.pyplot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altLang="ko-KR" sz="1100" b="0" dirty="0">
                <a:solidFill>
                  <a:srgbClr val="0000FF"/>
                </a:solidFill>
                <a:effectLst/>
                <a:latin typeface="Courier New" panose="02070309020205020404" pitchFamily="49" charset="0"/>
              </a:rPr>
              <a:t>as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altLang="ko-KR" sz="1100" b="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plt</a:t>
            </a:r>
            <a:endParaRPr lang="en-US" altLang="ko-KR" sz="1100" b="0" dirty="0">
              <a:solidFill>
                <a:srgbClr val="000000"/>
              </a:solidFill>
              <a:effectLst/>
              <a:latin typeface="Courier New" panose="02070309020205020404" pitchFamily="49" charset="0"/>
            </a:endParaRPr>
          </a:p>
          <a:p>
            <a:pPr>
              <a:lnSpc>
                <a:spcPts val="1425"/>
              </a:lnSpc>
              <a:buNone/>
            </a:pPr>
            <a:endParaRPr lang="en-US" altLang="ko-KR" sz="1100" b="0" dirty="0">
              <a:solidFill>
                <a:srgbClr val="000000"/>
              </a:solidFill>
              <a:effectLst/>
              <a:latin typeface="Courier New" panose="02070309020205020404" pitchFamily="49" charset="0"/>
            </a:endParaRPr>
          </a:p>
          <a:p>
            <a:pPr>
              <a:lnSpc>
                <a:spcPts val="1425"/>
              </a:lnSpc>
              <a:buNone/>
            </a:pPr>
            <a:r>
              <a:rPr lang="en-US" altLang="ko-KR" sz="1100" b="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plt.figure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lang="en-US" altLang="ko-KR" sz="1100" b="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figsize</a:t>
            </a:r>
            <a:r>
              <a:rPr lang="en-US" altLang="ko-KR" sz="1100" b="0" dirty="0">
                <a:solidFill>
                  <a:srgbClr val="0000FF"/>
                </a:solidFill>
                <a:effectLst/>
                <a:latin typeface="Courier New" panose="02070309020205020404" pitchFamily="49" charset="0"/>
              </a:rPr>
              <a:t>=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lang="en-US" altLang="ko-KR" sz="1100" b="0" dirty="0">
                <a:solidFill>
                  <a:srgbClr val="0066FF"/>
                </a:solidFill>
                <a:effectLst/>
                <a:latin typeface="Courier New" panose="02070309020205020404" pitchFamily="49" charset="0"/>
              </a:rPr>
              <a:t>12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</a:t>
            </a:r>
            <a:r>
              <a:rPr lang="en-US" altLang="ko-KR" sz="1100" b="0" dirty="0">
                <a:solidFill>
                  <a:srgbClr val="0066FF"/>
                </a:solidFill>
                <a:effectLst/>
                <a:latin typeface="Courier New" panose="02070309020205020404" pitchFamily="49" charset="0"/>
              </a:rPr>
              <a:t>4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))</a:t>
            </a:r>
          </a:p>
          <a:p>
            <a:pPr>
              <a:lnSpc>
                <a:spcPts val="1425"/>
              </a:lnSpc>
              <a:buNone/>
            </a:pPr>
            <a:r>
              <a:rPr lang="en-US" altLang="ko-KR" sz="1100" b="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plt.bar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</a:t>
            </a:r>
          </a:p>
          <a:p>
            <a:pPr>
              <a:lnSpc>
                <a:spcPts val="1425"/>
              </a:lnSpc>
              <a:buNone/>
            </a:pP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    </a:t>
            </a:r>
            <a:r>
              <a:rPr lang="en-US" altLang="ko-KR" sz="1100" b="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file_cctv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[</a:t>
            </a:r>
            <a:r>
              <a:rPr lang="en-US" altLang="ko-KR" sz="1100" b="0" dirty="0">
                <a:solidFill>
                  <a:srgbClr val="009933"/>
                </a:solidFill>
                <a:effectLst/>
                <a:latin typeface="Courier New" panose="02070309020205020404" pitchFamily="49" charset="0"/>
              </a:rPr>
              <a:t>'district'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],</a:t>
            </a:r>
          </a:p>
          <a:p>
            <a:pPr>
              <a:lnSpc>
                <a:spcPts val="1425"/>
              </a:lnSpc>
              <a:buNone/>
            </a:pP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    </a:t>
            </a:r>
            <a:r>
              <a:rPr lang="en-US" altLang="ko-KR" sz="1100" b="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file_cctv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[</a:t>
            </a:r>
            <a:r>
              <a:rPr lang="en-US" altLang="ko-KR" sz="1100" b="0" dirty="0">
                <a:solidFill>
                  <a:srgbClr val="009933"/>
                </a:solidFill>
                <a:effectLst/>
                <a:latin typeface="Courier New" panose="02070309020205020404" pitchFamily="49" charset="0"/>
              </a:rPr>
              <a:t>'Illegal Dumping Surveillance'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],</a:t>
            </a:r>
          </a:p>
          <a:p>
            <a:pPr>
              <a:lnSpc>
                <a:spcPts val="1425"/>
              </a:lnSpc>
              <a:buNone/>
            </a:pP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    color</a:t>
            </a:r>
            <a:r>
              <a:rPr lang="en-US" altLang="ko-KR" sz="1100" b="0" dirty="0">
                <a:solidFill>
                  <a:srgbClr val="0000FF"/>
                </a:solidFill>
                <a:effectLst/>
                <a:latin typeface="Courier New" panose="02070309020205020404" pitchFamily="49" charset="0"/>
              </a:rPr>
              <a:t>=</a:t>
            </a:r>
            <a:r>
              <a:rPr lang="en-US" altLang="ko-KR" sz="1100" b="0" dirty="0">
                <a:solidFill>
                  <a:srgbClr val="009933"/>
                </a:solidFill>
                <a:effectLst/>
                <a:latin typeface="Courier New" panose="02070309020205020404" pitchFamily="49" charset="0"/>
              </a:rPr>
              <a:t>'green'</a:t>
            </a:r>
            <a:endParaRPr lang="en-US" altLang="ko-KR" sz="1100" b="0" dirty="0">
              <a:solidFill>
                <a:srgbClr val="000000"/>
              </a:solidFill>
              <a:effectLst/>
              <a:latin typeface="Courier New" panose="02070309020205020404" pitchFamily="49" charset="0"/>
            </a:endParaRPr>
          </a:p>
          <a:p>
            <a:pPr>
              <a:lnSpc>
                <a:spcPts val="1425"/>
              </a:lnSpc>
              <a:buNone/>
            </a:pP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)</a:t>
            </a:r>
          </a:p>
          <a:p>
            <a:pPr>
              <a:lnSpc>
                <a:spcPts val="1425"/>
              </a:lnSpc>
              <a:buNone/>
            </a:pPr>
            <a:endParaRPr lang="en-US" altLang="ko-KR" sz="1100" b="0" dirty="0">
              <a:solidFill>
                <a:srgbClr val="000000"/>
              </a:solidFill>
              <a:effectLst/>
              <a:latin typeface="Courier New" panose="02070309020205020404" pitchFamily="49" charset="0"/>
            </a:endParaRPr>
          </a:p>
          <a:p>
            <a:pPr>
              <a:lnSpc>
                <a:spcPts val="1425"/>
              </a:lnSpc>
              <a:buNone/>
            </a:pPr>
            <a:r>
              <a:rPr lang="en-US" altLang="ko-KR" sz="1100" b="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plt.show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()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18BF4137-E7B2-DC07-4CD4-4D34E981C35E}"/>
              </a:ext>
            </a:extLst>
          </p:cNvPr>
          <p:cNvSpPr/>
          <p:nvPr/>
        </p:nvSpPr>
        <p:spPr>
          <a:xfrm>
            <a:off x="189000" y="225926"/>
            <a:ext cx="2140206" cy="392259"/>
          </a:xfrm>
          <a:prstGeom prst="rect">
            <a:avLst/>
          </a:prstGeom>
          <a:solidFill>
            <a:schemeClr val="accent1">
              <a:lumMod val="50000"/>
            </a:schemeClr>
          </a:solidFill>
          <a:ln w="63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1. </a:t>
            </a:r>
            <a:r>
              <a:rPr lang="ko-KR" altLang="en-US" sz="1400" b="1" dirty="0">
                <a:solidFill>
                  <a:schemeClr val="bg1"/>
                </a:solidFill>
              </a:rPr>
              <a:t>데이터 분석 과정</a:t>
            </a:r>
          </a:p>
        </p:txBody>
      </p:sp>
      <p:sp>
        <p:nvSpPr>
          <p:cNvPr id="3" name="슬라이드 번호 개체 틀 2">
            <a:extLst>
              <a:ext uri="{FF2B5EF4-FFF2-40B4-BE49-F238E27FC236}">
                <a16:creationId xmlns:a16="http://schemas.microsoft.com/office/drawing/2014/main" id="{3D7FBD2F-6DB3-9CB2-446E-689CBCD7F4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17F5C-E498-46DC-914F-6F75556D3BF8}" type="slidenum">
              <a:rPr lang="ko-KR" altLang="en-US" smtClean="0"/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8372005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ED12DB-9353-7E83-5ECE-80A2E93C3B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13409E00-8F42-807D-C8E7-FB9AC27EBB0E}"/>
              </a:ext>
            </a:extLst>
          </p:cNvPr>
          <p:cNvSpPr txBox="1"/>
          <p:nvPr/>
        </p:nvSpPr>
        <p:spPr>
          <a:xfrm>
            <a:off x="216000" y="873502"/>
            <a:ext cx="6480000" cy="62752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lnSpc>
                <a:spcPct val="120000"/>
              </a:lnSpc>
              <a:buFont typeface="+mj-ea"/>
              <a:buAutoNum type="circleNumDbPlain" startAt="3"/>
            </a:pPr>
            <a:r>
              <a:rPr lang="ko-KR" altLang="en-US" sz="1200" dirty="0" err="1">
                <a:latin typeface="+mn-ea"/>
              </a:rPr>
              <a:t>박스플롯</a:t>
            </a:r>
            <a:r>
              <a:rPr lang="ko-KR" altLang="en-US" sz="1200" dirty="0">
                <a:latin typeface="+mn-ea"/>
              </a:rPr>
              <a:t> 그리기 </a:t>
            </a:r>
            <a:r>
              <a:rPr lang="en-US" altLang="ko-KR" sz="1200" dirty="0">
                <a:latin typeface="+mn-ea"/>
              </a:rPr>
              <a:t>: </a:t>
            </a:r>
            <a:r>
              <a:rPr lang="ko-KR" altLang="en-US" sz="1200" dirty="0" err="1">
                <a:latin typeface="+mn-ea"/>
              </a:rPr>
              <a:t>박스플롯은</a:t>
            </a:r>
            <a:r>
              <a:rPr lang="ko-KR" altLang="en-US" sz="1200" dirty="0">
                <a:latin typeface="+mn-ea"/>
              </a:rPr>
              <a:t> 한 개의 변수에 대한 분포를 나타내는 그래프로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>
                <a:latin typeface="+mn-ea"/>
              </a:rPr>
              <a:t>이를 통해 사분위수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>
                <a:latin typeface="+mn-ea"/>
              </a:rPr>
              <a:t>이상치 등을 시각적 으로 확인해 볼 수 있다</a:t>
            </a:r>
            <a:r>
              <a:rPr lang="en-US" altLang="ko-KR" sz="1200" dirty="0">
                <a:latin typeface="+mn-ea"/>
              </a:rPr>
              <a:t>. </a:t>
            </a:r>
            <a:r>
              <a:rPr lang="en-US" altLang="ko-KR" sz="1200" dirty="0" err="1">
                <a:latin typeface="+mn-ea"/>
              </a:rPr>
              <a:t>plt.boxplot</a:t>
            </a:r>
            <a:r>
              <a:rPr lang="en-US" altLang="ko-KR" sz="1200" dirty="0">
                <a:latin typeface="+mn-ea"/>
              </a:rPr>
              <a:t>()</a:t>
            </a:r>
          </a:p>
          <a:p>
            <a:pPr marL="228600" indent="-228600">
              <a:lnSpc>
                <a:spcPct val="120000"/>
              </a:lnSpc>
              <a:buFont typeface="+mj-ea"/>
              <a:buAutoNum type="circleNumDbPlain" startAt="3"/>
            </a:pPr>
            <a:endParaRPr lang="en-US" altLang="ko-KR" sz="1200" dirty="0">
              <a:latin typeface="+mn-ea"/>
            </a:endParaRPr>
          </a:p>
          <a:p>
            <a:pPr marL="228600" indent="-228600">
              <a:lnSpc>
                <a:spcPct val="120000"/>
              </a:lnSpc>
              <a:buFont typeface="+mj-ea"/>
              <a:buAutoNum type="circleNumDbPlain" startAt="3"/>
            </a:pPr>
            <a:endParaRPr lang="en-US" altLang="ko-KR" sz="1200" dirty="0">
              <a:latin typeface="+mn-ea"/>
            </a:endParaRPr>
          </a:p>
          <a:p>
            <a:pPr marL="228600" indent="-228600">
              <a:lnSpc>
                <a:spcPct val="120000"/>
              </a:lnSpc>
              <a:buFont typeface="+mj-ea"/>
              <a:buAutoNum type="circleNumDbPlain" startAt="3"/>
            </a:pPr>
            <a:endParaRPr lang="en-US" altLang="ko-KR" sz="1200" dirty="0">
              <a:latin typeface="+mn-ea"/>
            </a:endParaRPr>
          </a:p>
          <a:p>
            <a:pPr marL="228600" indent="-228600">
              <a:lnSpc>
                <a:spcPct val="120000"/>
              </a:lnSpc>
              <a:buFont typeface="+mj-ea"/>
              <a:buAutoNum type="circleNumDbPlain" startAt="3"/>
            </a:pPr>
            <a:endParaRPr lang="en-US" altLang="ko-KR" sz="1200" dirty="0">
              <a:latin typeface="+mn-ea"/>
            </a:endParaRPr>
          </a:p>
          <a:p>
            <a:pPr marL="228600" indent="-228600">
              <a:lnSpc>
                <a:spcPct val="120000"/>
              </a:lnSpc>
              <a:buFont typeface="+mj-ea"/>
              <a:buAutoNum type="circleNumDbPlain" startAt="3"/>
            </a:pPr>
            <a:endParaRPr lang="en-US" altLang="ko-KR" sz="1200" dirty="0">
              <a:latin typeface="+mn-ea"/>
            </a:endParaRPr>
          </a:p>
          <a:p>
            <a:pPr marL="228600" indent="-228600">
              <a:lnSpc>
                <a:spcPct val="120000"/>
              </a:lnSpc>
              <a:buFont typeface="+mj-ea"/>
              <a:buAutoNum type="circleNumDbPlain" startAt="3"/>
            </a:pPr>
            <a:endParaRPr lang="en-US" altLang="ko-KR" sz="1200" dirty="0">
              <a:latin typeface="+mn-ea"/>
            </a:endParaRPr>
          </a:p>
          <a:p>
            <a:pPr marL="228600" indent="-228600">
              <a:lnSpc>
                <a:spcPct val="120000"/>
              </a:lnSpc>
              <a:buFont typeface="+mj-ea"/>
              <a:buAutoNum type="circleNumDbPlain" startAt="3"/>
            </a:pPr>
            <a:endParaRPr lang="en-US" altLang="ko-KR" sz="1200" dirty="0">
              <a:latin typeface="+mn-ea"/>
            </a:endParaRPr>
          </a:p>
          <a:p>
            <a:pPr marL="228600" indent="-228600">
              <a:lnSpc>
                <a:spcPct val="120000"/>
              </a:lnSpc>
              <a:buFont typeface="+mj-ea"/>
              <a:buAutoNum type="circleNumDbPlain" startAt="3"/>
            </a:pPr>
            <a:endParaRPr lang="en-US" altLang="ko-KR" sz="1200" dirty="0">
              <a:latin typeface="+mn-ea"/>
            </a:endParaRPr>
          </a:p>
          <a:p>
            <a:pPr marL="228600" indent="-228600">
              <a:lnSpc>
                <a:spcPct val="120000"/>
              </a:lnSpc>
              <a:buFont typeface="+mj-ea"/>
              <a:buAutoNum type="circleNumDbPlain" startAt="3"/>
            </a:pPr>
            <a:endParaRPr lang="en-US" altLang="ko-KR" sz="1200" dirty="0">
              <a:latin typeface="+mn-ea"/>
            </a:endParaRPr>
          </a:p>
          <a:p>
            <a:pPr marL="228600" indent="-228600">
              <a:lnSpc>
                <a:spcPct val="120000"/>
              </a:lnSpc>
              <a:buFont typeface="+mj-ea"/>
              <a:buAutoNum type="circleNumDbPlain" startAt="3"/>
            </a:pPr>
            <a:endParaRPr lang="en-US" altLang="ko-KR" sz="1200" dirty="0">
              <a:latin typeface="+mn-ea"/>
            </a:endParaRPr>
          </a:p>
          <a:p>
            <a:pPr marL="228600" indent="-228600">
              <a:lnSpc>
                <a:spcPct val="120000"/>
              </a:lnSpc>
              <a:buFont typeface="+mj-ea"/>
              <a:buAutoNum type="circleNumDbPlain" startAt="3"/>
            </a:pPr>
            <a:endParaRPr lang="en-US" altLang="ko-KR" sz="1200" dirty="0">
              <a:latin typeface="+mn-ea"/>
            </a:endParaRPr>
          </a:p>
          <a:p>
            <a:pPr marL="228600" indent="-228600">
              <a:lnSpc>
                <a:spcPct val="120000"/>
              </a:lnSpc>
              <a:buFont typeface="+mj-ea"/>
              <a:buAutoNum type="circleNumDbPlain" startAt="3"/>
            </a:pPr>
            <a:endParaRPr lang="en-US" altLang="ko-KR" sz="1200" dirty="0">
              <a:latin typeface="+mn-ea"/>
            </a:endParaRPr>
          </a:p>
          <a:p>
            <a:pPr marL="228600" indent="-228600">
              <a:lnSpc>
                <a:spcPct val="120000"/>
              </a:lnSpc>
              <a:buFont typeface="+mj-ea"/>
              <a:buAutoNum type="circleNumDbPlain" startAt="3"/>
            </a:pPr>
            <a:endParaRPr lang="en-US" altLang="ko-KR" sz="1200" dirty="0">
              <a:latin typeface="+mn-ea"/>
            </a:endParaRPr>
          </a:p>
          <a:p>
            <a:pPr marL="228600" indent="-228600">
              <a:lnSpc>
                <a:spcPct val="120000"/>
              </a:lnSpc>
              <a:buFont typeface="+mj-ea"/>
              <a:buAutoNum type="circleNumDbPlain" startAt="3"/>
            </a:pPr>
            <a:endParaRPr lang="en-US" altLang="ko-KR" sz="1200" dirty="0">
              <a:latin typeface="+mn-ea"/>
            </a:endParaRPr>
          </a:p>
          <a:p>
            <a:pPr marL="228600" indent="-228600">
              <a:lnSpc>
                <a:spcPct val="120000"/>
              </a:lnSpc>
              <a:buFont typeface="+mj-ea"/>
              <a:buAutoNum type="circleNumDbPlain" startAt="3"/>
            </a:pPr>
            <a:endParaRPr lang="en-US" altLang="ko-KR" sz="1200" dirty="0">
              <a:latin typeface="+mn-ea"/>
            </a:endParaRPr>
          </a:p>
          <a:p>
            <a:pPr marL="228600" indent="-228600">
              <a:lnSpc>
                <a:spcPct val="120000"/>
              </a:lnSpc>
              <a:buFont typeface="+mj-ea"/>
              <a:buAutoNum type="circleNumDbPlain" startAt="3"/>
            </a:pPr>
            <a:endParaRPr lang="en-US" altLang="ko-KR" sz="1200" dirty="0">
              <a:latin typeface="+mn-ea"/>
            </a:endParaRPr>
          </a:p>
          <a:p>
            <a:pPr marL="228600" indent="-228600">
              <a:lnSpc>
                <a:spcPct val="120000"/>
              </a:lnSpc>
              <a:buFont typeface="+mj-ea"/>
              <a:buAutoNum type="circleNumDbPlain" startAt="3"/>
            </a:pPr>
            <a:endParaRPr lang="en-US" altLang="ko-KR" sz="1200" dirty="0">
              <a:latin typeface="+mn-ea"/>
            </a:endParaRPr>
          </a:p>
          <a:p>
            <a:pPr marL="228600" indent="-228600">
              <a:lnSpc>
                <a:spcPct val="120000"/>
              </a:lnSpc>
              <a:buFont typeface="+mj-ea"/>
              <a:buAutoNum type="circleNumDbPlain" startAt="3"/>
            </a:pPr>
            <a:endParaRPr lang="en-US" altLang="ko-KR" sz="1200" dirty="0">
              <a:latin typeface="+mn-ea"/>
            </a:endParaRPr>
          </a:p>
          <a:p>
            <a:pPr marL="228600" indent="-228600">
              <a:lnSpc>
                <a:spcPct val="120000"/>
              </a:lnSpc>
              <a:buFont typeface="+mj-ea"/>
              <a:buAutoNum type="circleNumDbPlain" startAt="3"/>
            </a:pPr>
            <a:endParaRPr lang="en-US" altLang="ko-KR" sz="1200" dirty="0">
              <a:latin typeface="+mn-ea"/>
            </a:endParaRPr>
          </a:p>
          <a:p>
            <a:pPr marL="228600" indent="-228600">
              <a:lnSpc>
                <a:spcPct val="120000"/>
              </a:lnSpc>
              <a:buFont typeface="+mj-ea"/>
              <a:buAutoNum type="circleNumDbPlain" startAt="3"/>
            </a:pPr>
            <a:endParaRPr lang="en-US" altLang="ko-KR" sz="1200" dirty="0">
              <a:latin typeface="+mn-ea"/>
            </a:endParaRPr>
          </a:p>
          <a:p>
            <a:pPr marL="228600" indent="-228600">
              <a:lnSpc>
                <a:spcPct val="120000"/>
              </a:lnSpc>
              <a:buFont typeface="+mj-ea"/>
              <a:buAutoNum type="circleNumDbPlain" startAt="3"/>
            </a:pPr>
            <a:endParaRPr lang="en-US" altLang="ko-KR" sz="1200" dirty="0">
              <a:latin typeface="+mn-ea"/>
            </a:endParaRPr>
          </a:p>
          <a:p>
            <a:pPr marL="228600" indent="-228600">
              <a:lnSpc>
                <a:spcPct val="120000"/>
              </a:lnSpc>
              <a:buFont typeface="+mj-ea"/>
              <a:buAutoNum type="circleNumDbPlain" startAt="3"/>
            </a:pPr>
            <a:endParaRPr lang="en-US" altLang="ko-KR" sz="1200" dirty="0">
              <a:latin typeface="+mn-ea"/>
            </a:endParaRPr>
          </a:p>
          <a:p>
            <a:pPr marL="228600" indent="-228600">
              <a:lnSpc>
                <a:spcPct val="120000"/>
              </a:lnSpc>
              <a:buFont typeface="+mj-ea"/>
              <a:buAutoNum type="circleNumDbPlain" startAt="3"/>
            </a:pPr>
            <a:r>
              <a:rPr lang="ko-KR" altLang="en-US" sz="1200" dirty="0" err="1">
                <a:latin typeface="+mn-ea"/>
              </a:rPr>
              <a:t>산점도</a:t>
            </a:r>
            <a:r>
              <a:rPr lang="ko-KR" altLang="en-US" sz="1200" dirty="0">
                <a:latin typeface="+mn-ea"/>
              </a:rPr>
              <a:t> </a:t>
            </a:r>
            <a:r>
              <a:rPr lang="en-US" altLang="ko-KR" sz="1200" dirty="0">
                <a:latin typeface="+mn-ea"/>
              </a:rPr>
              <a:t>: </a:t>
            </a:r>
            <a:r>
              <a:rPr lang="ko-KR" altLang="en-US" sz="1200" dirty="0">
                <a:latin typeface="+mn-ea"/>
              </a:rPr>
              <a:t>두 변수 간의 관계를 알아보기 위하여 직교좌표의 평면에 관측점을 찍어 만든 통계 그래프를 </a:t>
            </a:r>
            <a:r>
              <a:rPr lang="ko-KR" altLang="en-US" sz="1200" dirty="0" err="1">
                <a:latin typeface="+mn-ea"/>
              </a:rPr>
              <a:t>산점도</a:t>
            </a:r>
            <a:r>
              <a:rPr lang="ko-KR" altLang="en-US" sz="1200" dirty="0">
                <a:latin typeface="+mn-ea"/>
              </a:rPr>
              <a:t> 라고 한다</a:t>
            </a:r>
            <a:r>
              <a:rPr lang="en-US" altLang="ko-KR" sz="1200" dirty="0">
                <a:latin typeface="+mn-ea"/>
              </a:rPr>
              <a:t>. </a:t>
            </a:r>
            <a:r>
              <a:rPr lang="en-US" altLang="ko-KR" sz="1200" dirty="0" err="1">
                <a:latin typeface="+mn-ea"/>
              </a:rPr>
              <a:t>plt.scatter</a:t>
            </a:r>
            <a:r>
              <a:rPr lang="en-US" altLang="ko-KR" sz="1200" dirty="0">
                <a:latin typeface="+mn-ea"/>
              </a:rPr>
              <a:t>()</a:t>
            </a:r>
          </a:p>
          <a:p>
            <a:pPr marL="228600" indent="-228600">
              <a:lnSpc>
                <a:spcPct val="120000"/>
              </a:lnSpc>
              <a:buFont typeface="+mj-ea"/>
              <a:buAutoNum type="circleNumDbPlain" startAt="3"/>
            </a:pPr>
            <a:endParaRPr lang="en-US" altLang="ko-KR" sz="1200" dirty="0">
              <a:latin typeface="+mn-ea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1458E7F-717D-B2C9-4094-4837124321AE}"/>
              </a:ext>
            </a:extLst>
          </p:cNvPr>
          <p:cNvSpPr txBox="1"/>
          <p:nvPr/>
        </p:nvSpPr>
        <p:spPr>
          <a:xfrm>
            <a:off x="216000" y="1402697"/>
            <a:ext cx="6299100" cy="170816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>
              <a:lnSpc>
                <a:spcPts val="1425"/>
              </a:lnSpc>
              <a:buNone/>
            </a:pPr>
            <a:r>
              <a:rPr lang="en-US" altLang="ko-KR" sz="1100" b="0" dirty="0">
                <a:solidFill>
                  <a:srgbClr val="0000FF"/>
                </a:solidFill>
                <a:effectLst/>
                <a:latin typeface="Courier New" panose="02070309020205020404" pitchFamily="49" charset="0"/>
              </a:rPr>
              <a:t>import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altLang="ko-KR" sz="1100" b="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matplotlib.pyplot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altLang="ko-KR" sz="1100" b="0" dirty="0">
                <a:solidFill>
                  <a:srgbClr val="0000FF"/>
                </a:solidFill>
                <a:effectLst/>
                <a:latin typeface="Courier New" panose="02070309020205020404" pitchFamily="49" charset="0"/>
              </a:rPr>
              <a:t>as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altLang="ko-KR" sz="1100" b="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plt</a:t>
            </a:r>
            <a:b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</a:br>
            <a:endParaRPr lang="en-US" altLang="ko-KR" sz="1100" b="0" dirty="0">
              <a:solidFill>
                <a:srgbClr val="000000"/>
              </a:solidFill>
              <a:effectLst/>
              <a:latin typeface="Courier New" panose="02070309020205020404" pitchFamily="49" charset="0"/>
            </a:endParaRPr>
          </a:p>
          <a:p>
            <a:pPr>
              <a:lnSpc>
                <a:spcPts val="1425"/>
              </a:lnSpc>
              <a:buNone/>
            </a:pPr>
            <a:r>
              <a:rPr lang="en-US" altLang="ko-KR" sz="1100" b="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plt.title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lang="en-US" altLang="ko-KR" sz="1100" b="0" dirty="0">
                <a:solidFill>
                  <a:srgbClr val="009933"/>
                </a:solidFill>
                <a:effectLst/>
                <a:latin typeface="Courier New" panose="02070309020205020404" pitchFamily="49" charset="0"/>
              </a:rPr>
              <a:t>'Total Number of CCTV Cameras'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)</a:t>
            </a:r>
            <a:b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</a:br>
            <a:endParaRPr lang="en-US" altLang="ko-KR" sz="1100" b="0" dirty="0">
              <a:solidFill>
                <a:srgbClr val="000000"/>
              </a:solidFill>
              <a:effectLst/>
              <a:latin typeface="Courier New" panose="02070309020205020404" pitchFamily="49" charset="0"/>
            </a:endParaRPr>
          </a:p>
          <a:p>
            <a:pPr>
              <a:lnSpc>
                <a:spcPts val="1425"/>
              </a:lnSpc>
              <a:buNone/>
            </a:pPr>
            <a:r>
              <a:rPr lang="en-US" altLang="ko-KR" sz="1100" b="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plt.boxplot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</a:t>
            </a:r>
          </a:p>
          <a:p>
            <a:pPr>
              <a:lnSpc>
                <a:spcPts val="1425"/>
              </a:lnSpc>
              <a:buNone/>
            </a:pP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    </a:t>
            </a:r>
            <a:r>
              <a:rPr lang="en-US" altLang="ko-KR" sz="1100" b="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file_cctv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[</a:t>
            </a:r>
            <a:r>
              <a:rPr lang="en-US" altLang="ko-KR" sz="1100" b="0" dirty="0">
                <a:solidFill>
                  <a:srgbClr val="009933"/>
                </a:solidFill>
                <a:effectLst/>
                <a:latin typeface="Courier New" panose="02070309020205020404" pitchFamily="49" charset="0"/>
              </a:rPr>
              <a:t>'total'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],</a:t>
            </a:r>
          </a:p>
          <a:p>
            <a:pPr>
              <a:lnSpc>
                <a:spcPts val="1425"/>
              </a:lnSpc>
              <a:buNone/>
            </a:pP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    labels</a:t>
            </a:r>
            <a:r>
              <a:rPr lang="en-US" altLang="ko-KR" sz="1100" b="0" dirty="0">
                <a:solidFill>
                  <a:srgbClr val="0000FF"/>
                </a:solidFill>
                <a:effectLst/>
                <a:latin typeface="Courier New" panose="02070309020205020404" pitchFamily="49" charset="0"/>
              </a:rPr>
              <a:t>=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[</a:t>
            </a:r>
            <a:r>
              <a:rPr lang="en-US" altLang="ko-KR" sz="1100" b="0" dirty="0">
                <a:solidFill>
                  <a:srgbClr val="009933"/>
                </a:solidFill>
                <a:effectLst/>
                <a:latin typeface="Courier New" panose="02070309020205020404" pitchFamily="49" charset="0"/>
              </a:rPr>
              <a:t>'CCTV'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]</a:t>
            </a:r>
          </a:p>
          <a:p>
            <a:pPr>
              <a:lnSpc>
                <a:spcPts val="1425"/>
              </a:lnSpc>
              <a:buNone/>
            </a:pP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)</a:t>
            </a:r>
          </a:p>
          <a:p>
            <a:pPr>
              <a:lnSpc>
                <a:spcPts val="1425"/>
              </a:lnSpc>
              <a:buNone/>
            </a:pPr>
            <a:r>
              <a:rPr lang="en-US" altLang="ko-KR" sz="1100" b="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plt.show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A5C0E9A-4C8A-82E8-51E1-2EC8C1FADE6C}"/>
              </a:ext>
            </a:extLst>
          </p:cNvPr>
          <p:cNvSpPr txBox="1"/>
          <p:nvPr/>
        </p:nvSpPr>
        <p:spPr>
          <a:xfrm>
            <a:off x="189000" y="3175488"/>
            <a:ext cx="6326100" cy="2809744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>
              <a:lnSpc>
                <a:spcPts val="1425"/>
              </a:lnSpc>
              <a:buNone/>
            </a:pPr>
            <a:r>
              <a:rPr lang="en-US" altLang="ko-KR" sz="1100" b="0" dirty="0">
                <a:solidFill>
                  <a:srgbClr val="0000FF"/>
                </a:solidFill>
                <a:effectLst/>
                <a:latin typeface="Courier New" panose="02070309020205020404" pitchFamily="49" charset="0"/>
              </a:rPr>
              <a:t>import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altLang="ko-KR" sz="1100" b="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matplotlib.pyplot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altLang="ko-KR" sz="1100" b="0" dirty="0">
                <a:solidFill>
                  <a:srgbClr val="0000FF"/>
                </a:solidFill>
                <a:effectLst/>
                <a:latin typeface="Courier New" panose="02070309020205020404" pitchFamily="49" charset="0"/>
              </a:rPr>
              <a:t>as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altLang="ko-KR" sz="1100" b="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plt</a:t>
            </a:r>
            <a:endParaRPr lang="en-US" altLang="ko-KR" sz="1100" b="0" dirty="0">
              <a:solidFill>
                <a:srgbClr val="000000"/>
              </a:solidFill>
              <a:effectLst/>
              <a:latin typeface="Courier New" panose="02070309020205020404" pitchFamily="49" charset="0"/>
            </a:endParaRPr>
          </a:p>
          <a:p>
            <a:pPr>
              <a:lnSpc>
                <a:spcPts val="1425"/>
              </a:lnSpc>
              <a:buNone/>
            </a:pPr>
            <a:b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</a:br>
            <a:endParaRPr lang="en-US" altLang="ko-KR" sz="1100" b="0" dirty="0">
              <a:solidFill>
                <a:srgbClr val="000000"/>
              </a:solidFill>
              <a:effectLst/>
              <a:latin typeface="Courier New" panose="02070309020205020404" pitchFamily="49" charset="0"/>
            </a:endParaRPr>
          </a:p>
          <a:p>
            <a:pPr>
              <a:lnSpc>
                <a:spcPts val="1425"/>
              </a:lnSpc>
              <a:buNone/>
            </a:pPr>
            <a:r>
              <a:rPr lang="en-US" altLang="ko-KR" sz="1100" b="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plt.title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lang="en-US" altLang="ko-KR" sz="1100" b="0" dirty="0">
                <a:solidFill>
                  <a:srgbClr val="009933"/>
                </a:solidFill>
                <a:effectLst/>
                <a:latin typeface="Courier New" panose="02070309020205020404" pitchFamily="49" charset="0"/>
              </a:rPr>
              <a:t>'Total Number of CCTV Cameras'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)</a:t>
            </a:r>
          </a:p>
          <a:p>
            <a:pPr>
              <a:lnSpc>
                <a:spcPts val="1425"/>
              </a:lnSpc>
              <a:buNone/>
            </a:pPr>
            <a:b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</a:br>
            <a:endParaRPr lang="en-US" altLang="ko-KR" sz="1100" b="0" dirty="0">
              <a:solidFill>
                <a:srgbClr val="000000"/>
              </a:solidFill>
              <a:effectLst/>
              <a:latin typeface="Courier New" panose="02070309020205020404" pitchFamily="49" charset="0"/>
            </a:endParaRPr>
          </a:p>
          <a:p>
            <a:pPr>
              <a:lnSpc>
                <a:spcPts val="1425"/>
              </a:lnSpc>
              <a:buNone/>
            </a:pPr>
            <a:r>
              <a:rPr lang="en-US" altLang="ko-KR" sz="1100" b="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plt.boxplot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</a:t>
            </a:r>
          </a:p>
          <a:p>
            <a:pPr>
              <a:lnSpc>
                <a:spcPts val="1425"/>
              </a:lnSpc>
              <a:buNone/>
            </a:pP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    [</a:t>
            </a:r>
          </a:p>
          <a:p>
            <a:pPr>
              <a:lnSpc>
                <a:spcPts val="1425"/>
              </a:lnSpc>
              <a:buNone/>
            </a:pP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     </a:t>
            </a:r>
            <a:r>
              <a:rPr lang="en-US" altLang="ko-KR" sz="1100" b="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file_cctv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[</a:t>
            </a:r>
            <a:r>
              <a:rPr lang="en-US" altLang="ko-KR" sz="1100" b="0" dirty="0">
                <a:solidFill>
                  <a:srgbClr val="009933"/>
                </a:solidFill>
                <a:effectLst/>
                <a:latin typeface="Courier New" panose="02070309020205020404" pitchFamily="49" charset="0"/>
              </a:rPr>
              <a:t>'total'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],</a:t>
            </a:r>
          </a:p>
          <a:p>
            <a:pPr>
              <a:lnSpc>
                <a:spcPts val="1425"/>
              </a:lnSpc>
              <a:buNone/>
            </a:pP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     </a:t>
            </a:r>
            <a:r>
              <a:rPr lang="en-US" altLang="ko-KR" sz="1100" b="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file_cctv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[</a:t>
            </a:r>
            <a:r>
              <a:rPr lang="en-US" altLang="ko-KR" sz="1100" b="0" dirty="0">
                <a:solidFill>
                  <a:srgbClr val="009933"/>
                </a:solidFill>
                <a:effectLst/>
                <a:latin typeface="Courier New" panose="02070309020205020404" pitchFamily="49" charset="0"/>
              </a:rPr>
              <a:t>'Crime Prevention'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]</a:t>
            </a:r>
          </a:p>
          <a:p>
            <a:pPr>
              <a:lnSpc>
                <a:spcPts val="1425"/>
              </a:lnSpc>
              <a:buNone/>
            </a:pP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     ],</a:t>
            </a:r>
          </a:p>
          <a:p>
            <a:pPr>
              <a:lnSpc>
                <a:spcPts val="1425"/>
              </a:lnSpc>
              <a:buNone/>
            </a:pP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    labels</a:t>
            </a:r>
            <a:r>
              <a:rPr lang="en-US" altLang="ko-KR" sz="1100" b="0" dirty="0">
                <a:solidFill>
                  <a:srgbClr val="0000FF"/>
                </a:solidFill>
                <a:effectLst/>
                <a:latin typeface="Courier New" panose="02070309020205020404" pitchFamily="49" charset="0"/>
              </a:rPr>
              <a:t>=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[</a:t>
            </a:r>
            <a:r>
              <a:rPr lang="en-US" altLang="ko-KR" sz="1100" b="0" dirty="0">
                <a:solidFill>
                  <a:srgbClr val="009933"/>
                </a:solidFill>
                <a:effectLst/>
                <a:latin typeface="Courier New" panose="02070309020205020404" pitchFamily="49" charset="0"/>
              </a:rPr>
              <a:t>'total'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</a:t>
            </a:r>
          </a:p>
          <a:p>
            <a:pPr>
              <a:lnSpc>
                <a:spcPts val="1425"/>
              </a:lnSpc>
              <a:buNone/>
            </a:pP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            </a:t>
            </a:r>
            <a:r>
              <a:rPr lang="en-US" altLang="ko-KR" sz="1100" b="0" dirty="0">
                <a:solidFill>
                  <a:srgbClr val="009933"/>
                </a:solidFill>
                <a:effectLst/>
                <a:latin typeface="Courier New" panose="02070309020205020404" pitchFamily="49" charset="0"/>
              </a:rPr>
              <a:t>'crime prevention'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]</a:t>
            </a:r>
          </a:p>
          <a:p>
            <a:pPr>
              <a:lnSpc>
                <a:spcPts val="1425"/>
              </a:lnSpc>
              <a:buNone/>
            </a:pP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)</a:t>
            </a:r>
          </a:p>
          <a:p>
            <a:pPr>
              <a:lnSpc>
                <a:spcPts val="1425"/>
              </a:lnSpc>
              <a:buNone/>
            </a:pPr>
            <a:r>
              <a:rPr lang="en-US" altLang="ko-KR" sz="1100" b="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plt.show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BD92639-2FF7-22AB-1702-83F0D4A02887}"/>
              </a:ext>
            </a:extLst>
          </p:cNvPr>
          <p:cNvSpPr txBox="1"/>
          <p:nvPr/>
        </p:nvSpPr>
        <p:spPr>
          <a:xfrm>
            <a:off x="189000" y="6766983"/>
            <a:ext cx="6326100" cy="2426305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>
              <a:lnSpc>
                <a:spcPts val="1425"/>
              </a:lnSpc>
              <a:buNone/>
            </a:pPr>
            <a:r>
              <a:rPr lang="en-US" altLang="ko-KR" sz="1100" b="0" dirty="0">
                <a:solidFill>
                  <a:srgbClr val="0000FF"/>
                </a:solidFill>
                <a:effectLst/>
                <a:latin typeface="Courier New" panose="02070309020205020404" pitchFamily="49" charset="0"/>
              </a:rPr>
              <a:t>import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altLang="ko-KR" sz="1100" b="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matplotlib.pyplot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altLang="ko-KR" sz="1100" b="0" dirty="0">
                <a:solidFill>
                  <a:srgbClr val="0000FF"/>
                </a:solidFill>
                <a:effectLst/>
                <a:latin typeface="Courier New" panose="02070309020205020404" pitchFamily="49" charset="0"/>
              </a:rPr>
              <a:t>as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altLang="ko-KR" sz="1100" b="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plt</a:t>
            </a:r>
            <a:endParaRPr lang="en-US" altLang="ko-KR" sz="1100" b="0" dirty="0">
              <a:solidFill>
                <a:srgbClr val="000000"/>
              </a:solidFill>
              <a:effectLst/>
              <a:latin typeface="Courier New" panose="02070309020205020404" pitchFamily="49" charset="0"/>
            </a:endParaRPr>
          </a:p>
          <a:p>
            <a:pPr>
              <a:lnSpc>
                <a:spcPts val="1425"/>
              </a:lnSpc>
              <a:buNone/>
            </a:pPr>
            <a:r>
              <a:rPr lang="en-US" altLang="ko-KR" sz="1100" b="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plt.figure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lang="en-US" altLang="ko-KR" sz="1100" b="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figsize</a:t>
            </a:r>
            <a:r>
              <a:rPr lang="en-US" altLang="ko-KR" sz="1100" b="0" dirty="0">
                <a:solidFill>
                  <a:srgbClr val="0000FF"/>
                </a:solidFill>
                <a:effectLst/>
                <a:latin typeface="Courier New" panose="02070309020205020404" pitchFamily="49" charset="0"/>
              </a:rPr>
              <a:t>=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lang="en-US" altLang="ko-KR" sz="1100" b="0" dirty="0">
                <a:solidFill>
                  <a:srgbClr val="0066FF"/>
                </a:solidFill>
                <a:effectLst/>
                <a:latin typeface="Courier New" panose="02070309020205020404" pitchFamily="49" charset="0"/>
              </a:rPr>
              <a:t>8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</a:t>
            </a:r>
            <a:r>
              <a:rPr lang="en-US" altLang="ko-KR" sz="1100" b="0" dirty="0">
                <a:solidFill>
                  <a:srgbClr val="0066FF"/>
                </a:solidFill>
                <a:effectLst/>
                <a:latin typeface="Courier New" panose="02070309020205020404" pitchFamily="49" charset="0"/>
              </a:rPr>
              <a:t>6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))</a:t>
            </a:r>
          </a:p>
          <a:p>
            <a:pPr>
              <a:lnSpc>
                <a:spcPts val="1425"/>
              </a:lnSpc>
              <a:buNone/>
            </a:pPr>
            <a:b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</a:br>
            <a:endParaRPr lang="en-US" altLang="ko-KR" sz="1100" b="0" dirty="0">
              <a:solidFill>
                <a:srgbClr val="000000"/>
              </a:solidFill>
              <a:effectLst/>
              <a:latin typeface="Courier New" panose="02070309020205020404" pitchFamily="49" charset="0"/>
            </a:endParaRPr>
          </a:p>
          <a:p>
            <a:pPr>
              <a:lnSpc>
                <a:spcPts val="1425"/>
              </a:lnSpc>
              <a:buNone/>
            </a:pPr>
            <a:r>
              <a:rPr lang="en-US" altLang="ko-KR" sz="1100" b="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plt.scatter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</a:t>
            </a:r>
          </a:p>
          <a:p>
            <a:pPr>
              <a:lnSpc>
                <a:spcPts val="1425"/>
              </a:lnSpc>
              <a:buNone/>
            </a:pP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    x</a:t>
            </a:r>
            <a:r>
              <a:rPr lang="en-US" altLang="ko-KR" sz="1100" b="0" dirty="0">
                <a:solidFill>
                  <a:srgbClr val="0000FF"/>
                </a:solidFill>
                <a:effectLst/>
                <a:latin typeface="Courier New" panose="02070309020205020404" pitchFamily="49" charset="0"/>
              </a:rPr>
              <a:t>=</a:t>
            </a:r>
            <a:r>
              <a:rPr lang="en-US" altLang="ko-KR" sz="1100" b="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file_cctv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[</a:t>
            </a:r>
            <a:r>
              <a:rPr lang="en-US" altLang="ko-KR" sz="1100" b="0" dirty="0">
                <a:solidFill>
                  <a:srgbClr val="009933"/>
                </a:solidFill>
                <a:effectLst/>
                <a:latin typeface="Courier New" panose="02070309020205020404" pitchFamily="49" charset="0"/>
              </a:rPr>
              <a:t>'Crime Prevention'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],</a:t>
            </a:r>
          </a:p>
          <a:p>
            <a:pPr>
              <a:lnSpc>
                <a:spcPts val="1425"/>
              </a:lnSpc>
              <a:buNone/>
            </a:pP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    y</a:t>
            </a:r>
            <a:r>
              <a:rPr lang="en-US" altLang="ko-KR" sz="1100" b="0" dirty="0">
                <a:solidFill>
                  <a:srgbClr val="0000FF"/>
                </a:solidFill>
                <a:effectLst/>
                <a:latin typeface="Courier New" panose="02070309020205020404" pitchFamily="49" charset="0"/>
              </a:rPr>
              <a:t>=</a:t>
            </a:r>
            <a:r>
              <a:rPr lang="en-US" altLang="ko-KR" sz="1100" b="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file_cctv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[</a:t>
            </a:r>
            <a:r>
              <a:rPr lang="en-US" altLang="ko-KR" sz="1100" b="0" dirty="0">
                <a:solidFill>
                  <a:srgbClr val="009933"/>
                </a:solidFill>
                <a:effectLst/>
                <a:latin typeface="Courier New" panose="02070309020205020404" pitchFamily="49" charset="0"/>
              </a:rPr>
              <a:t>'School Zone Protection'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]</a:t>
            </a:r>
          </a:p>
          <a:p>
            <a:pPr>
              <a:lnSpc>
                <a:spcPts val="1425"/>
              </a:lnSpc>
              <a:buNone/>
            </a:pP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)</a:t>
            </a:r>
          </a:p>
          <a:p>
            <a:pPr>
              <a:lnSpc>
                <a:spcPts val="1425"/>
              </a:lnSpc>
              <a:buNone/>
            </a:pPr>
            <a:endParaRPr lang="en-US" altLang="ko-KR" sz="1100" b="0" dirty="0">
              <a:solidFill>
                <a:srgbClr val="000000"/>
              </a:solidFill>
              <a:effectLst/>
              <a:latin typeface="Courier New" panose="02070309020205020404" pitchFamily="49" charset="0"/>
            </a:endParaRPr>
          </a:p>
          <a:p>
            <a:pPr>
              <a:lnSpc>
                <a:spcPts val="1425"/>
              </a:lnSpc>
              <a:buNone/>
            </a:pPr>
            <a:r>
              <a:rPr lang="en-US" altLang="ko-KR" sz="1100" b="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plt.title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lang="en-US" altLang="ko-KR" sz="1100" b="0" dirty="0">
                <a:solidFill>
                  <a:srgbClr val="009933"/>
                </a:solidFill>
                <a:effectLst/>
                <a:latin typeface="Courier New" panose="02070309020205020404" pitchFamily="49" charset="0"/>
              </a:rPr>
              <a:t>'Crime Prevention vs School Zone Protection'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)</a:t>
            </a:r>
          </a:p>
          <a:p>
            <a:pPr>
              <a:lnSpc>
                <a:spcPts val="1425"/>
              </a:lnSpc>
              <a:buNone/>
            </a:pPr>
            <a:r>
              <a:rPr lang="en-US" altLang="ko-KR" sz="1100" b="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plt.xlabel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lang="en-US" altLang="ko-KR" sz="1100" b="0" dirty="0">
                <a:solidFill>
                  <a:srgbClr val="009933"/>
                </a:solidFill>
                <a:effectLst/>
                <a:latin typeface="Courier New" panose="02070309020205020404" pitchFamily="49" charset="0"/>
              </a:rPr>
              <a:t>'Crime Prevention'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)</a:t>
            </a:r>
          </a:p>
          <a:p>
            <a:pPr>
              <a:lnSpc>
                <a:spcPts val="1425"/>
              </a:lnSpc>
              <a:buNone/>
            </a:pPr>
            <a:r>
              <a:rPr lang="en-US" altLang="ko-KR" sz="1100" b="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plt.ylabel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lang="en-US" altLang="ko-KR" sz="1100" b="0" dirty="0">
                <a:solidFill>
                  <a:srgbClr val="009933"/>
                </a:solidFill>
                <a:effectLst/>
                <a:latin typeface="Courier New" panose="02070309020205020404" pitchFamily="49" charset="0"/>
              </a:rPr>
              <a:t>'School Zone Protection'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)</a:t>
            </a:r>
          </a:p>
          <a:p>
            <a:pPr>
              <a:lnSpc>
                <a:spcPts val="1425"/>
              </a:lnSpc>
              <a:buNone/>
            </a:pPr>
            <a:r>
              <a:rPr lang="en-US" altLang="ko-KR" sz="1100" b="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plt.show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()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343D8A59-15FB-9DD8-03DF-4E40D78DEA9F}"/>
              </a:ext>
            </a:extLst>
          </p:cNvPr>
          <p:cNvSpPr/>
          <p:nvPr/>
        </p:nvSpPr>
        <p:spPr>
          <a:xfrm>
            <a:off x="189000" y="225926"/>
            <a:ext cx="2140206" cy="392259"/>
          </a:xfrm>
          <a:prstGeom prst="rect">
            <a:avLst/>
          </a:prstGeom>
          <a:solidFill>
            <a:schemeClr val="accent1">
              <a:lumMod val="50000"/>
            </a:schemeClr>
          </a:solidFill>
          <a:ln w="63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1. </a:t>
            </a:r>
            <a:r>
              <a:rPr lang="ko-KR" altLang="en-US" sz="1400" b="1" dirty="0">
                <a:solidFill>
                  <a:schemeClr val="bg1"/>
                </a:solidFill>
              </a:rPr>
              <a:t>데이터 분석 과정</a:t>
            </a:r>
          </a:p>
        </p:txBody>
      </p:sp>
      <p:sp>
        <p:nvSpPr>
          <p:cNvPr id="3" name="슬라이드 번호 개체 틀 2">
            <a:extLst>
              <a:ext uri="{FF2B5EF4-FFF2-40B4-BE49-F238E27FC236}">
                <a16:creationId xmlns:a16="http://schemas.microsoft.com/office/drawing/2014/main" id="{AA12DB65-145C-32F3-D91E-4B1675E71C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17F5C-E498-46DC-914F-6F75556D3BF8}" type="slidenum">
              <a:rPr lang="ko-KR" altLang="en-US" smtClean="0"/>
              <a:t>26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4173374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E3A79D-9F98-653B-344A-1733BBCDB5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492995F0-56D0-5A93-9FD1-C6A8EBF47431}"/>
              </a:ext>
            </a:extLst>
          </p:cNvPr>
          <p:cNvSpPr txBox="1"/>
          <p:nvPr/>
        </p:nvSpPr>
        <p:spPr>
          <a:xfrm>
            <a:off x="216000" y="873502"/>
            <a:ext cx="6480000" cy="1621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1200" dirty="0" err="1">
                <a:latin typeface="+mn-ea"/>
              </a:rPr>
              <a:t>박스플롯</a:t>
            </a:r>
            <a:r>
              <a:rPr lang="en-US" altLang="ko-KR" sz="1200" dirty="0">
                <a:latin typeface="+mn-ea"/>
              </a:rPr>
              <a:t>(</a:t>
            </a:r>
            <a:r>
              <a:rPr lang="ko-KR" altLang="en-US" sz="1200" dirty="0">
                <a:latin typeface="+mn-ea"/>
              </a:rPr>
              <a:t>상자그림</a:t>
            </a:r>
            <a:r>
              <a:rPr lang="en-US" altLang="ko-KR" sz="1200" dirty="0">
                <a:latin typeface="+mn-ea"/>
              </a:rPr>
              <a:t>)</a:t>
            </a:r>
          </a:p>
          <a:p>
            <a:pPr>
              <a:lnSpc>
                <a:spcPct val="120000"/>
              </a:lnSpc>
            </a:pPr>
            <a:endParaRPr lang="en-US" altLang="ko-KR" sz="1200" dirty="0">
              <a:latin typeface="+mn-ea"/>
            </a:endParaRPr>
          </a:p>
          <a:p>
            <a:pPr>
              <a:lnSpc>
                <a:spcPct val="120000"/>
              </a:lnSpc>
            </a:pPr>
            <a:r>
              <a:rPr lang="ko-KR" altLang="en-US" sz="1200" dirty="0">
                <a:latin typeface="+mn-ea"/>
              </a:rPr>
              <a:t>네모상자에 제</a:t>
            </a:r>
            <a:r>
              <a:rPr lang="en-US" altLang="ko-KR" sz="1200" dirty="0">
                <a:latin typeface="+mn-ea"/>
              </a:rPr>
              <a:t>1</a:t>
            </a:r>
            <a:r>
              <a:rPr lang="ko-KR" altLang="en-US" sz="1200" dirty="0" err="1">
                <a:latin typeface="+mn-ea"/>
              </a:rPr>
              <a:t>사분위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>
                <a:latin typeface="+mn-ea"/>
              </a:rPr>
              <a:t>제</a:t>
            </a:r>
            <a:r>
              <a:rPr lang="en-US" altLang="ko-KR" sz="1200" dirty="0">
                <a:latin typeface="+mn-ea"/>
              </a:rPr>
              <a:t>2</a:t>
            </a:r>
            <a:r>
              <a:rPr lang="ko-KR" altLang="en-US" sz="1200" dirty="0" err="1">
                <a:latin typeface="+mn-ea"/>
              </a:rPr>
              <a:t>사분위</a:t>
            </a:r>
            <a:r>
              <a:rPr lang="en-US" altLang="ko-KR" sz="1200" dirty="0">
                <a:latin typeface="+mn-ea"/>
              </a:rPr>
              <a:t>(</a:t>
            </a:r>
            <a:r>
              <a:rPr lang="ko-KR" altLang="en-US" sz="1200" dirty="0">
                <a:latin typeface="+mn-ea"/>
              </a:rPr>
              <a:t>중앙값</a:t>
            </a:r>
            <a:r>
              <a:rPr lang="en-US" altLang="ko-KR" sz="1200" dirty="0">
                <a:latin typeface="+mn-ea"/>
              </a:rPr>
              <a:t>), </a:t>
            </a:r>
            <a:r>
              <a:rPr lang="ko-KR" altLang="en-US" sz="1200" dirty="0">
                <a:latin typeface="+mn-ea"/>
              </a:rPr>
              <a:t>제</a:t>
            </a:r>
            <a:r>
              <a:rPr lang="en-US" altLang="ko-KR" sz="1200" dirty="0">
                <a:latin typeface="+mn-ea"/>
              </a:rPr>
              <a:t>3</a:t>
            </a:r>
            <a:r>
              <a:rPr lang="ko-KR" altLang="en-US" sz="1200" dirty="0">
                <a:latin typeface="+mn-ea"/>
              </a:rPr>
              <a:t>사분위의 값과 두 </a:t>
            </a:r>
            <a:r>
              <a:rPr lang="ko-KR" altLang="en-US" sz="1200" dirty="0" err="1">
                <a:latin typeface="+mn-ea"/>
              </a:rPr>
              <a:t>극단값인</a:t>
            </a:r>
            <a:r>
              <a:rPr lang="ko-KR" altLang="en-US" sz="1200" dirty="0">
                <a:latin typeface="+mn-ea"/>
              </a:rPr>
              <a:t> 최댓값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>
                <a:latin typeface="+mn-ea"/>
              </a:rPr>
              <a:t>최솟값을 사용하여 자료의 특성을 한눈에 알아볼 수 있도록 나타낸 그림을 </a:t>
            </a:r>
            <a:r>
              <a:rPr lang="ko-KR" altLang="en-US" sz="1200" dirty="0" err="1">
                <a:latin typeface="+mn-ea"/>
              </a:rPr>
              <a:t>박스플롯</a:t>
            </a:r>
            <a:r>
              <a:rPr lang="en-US" altLang="ko-KR" sz="1200" dirty="0">
                <a:latin typeface="+mn-ea"/>
              </a:rPr>
              <a:t>(</a:t>
            </a:r>
            <a:r>
              <a:rPr lang="ko-KR" altLang="en-US" sz="1200" dirty="0">
                <a:latin typeface="+mn-ea"/>
              </a:rPr>
              <a:t>상자그림</a:t>
            </a:r>
            <a:r>
              <a:rPr lang="en-US" altLang="ko-KR" sz="1200" dirty="0">
                <a:latin typeface="+mn-ea"/>
              </a:rPr>
              <a:t>)</a:t>
            </a:r>
            <a:r>
              <a:rPr lang="ko-KR" altLang="en-US" sz="1200" dirty="0">
                <a:latin typeface="+mn-ea"/>
              </a:rPr>
              <a:t>이라고 한다</a:t>
            </a:r>
            <a:r>
              <a:rPr lang="en-US" altLang="ko-KR" sz="1200" dirty="0">
                <a:latin typeface="+mn-ea"/>
              </a:rPr>
              <a:t>.</a:t>
            </a:r>
          </a:p>
          <a:p>
            <a:pPr marL="228600" indent="-228600">
              <a:lnSpc>
                <a:spcPct val="120000"/>
              </a:lnSpc>
              <a:buFont typeface="+mj-ea"/>
              <a:buAutoNum type="circleNumDbPlain"/>
            </a:pPr>
            <a:endParaRPr lang="en-US" altLang="ko-KR" sz="1200" dirty="0">
              <a:latin typeface="+mn-ea"/>
            </a:endParaRPr>
          </a:p>
          <a:p>
            <a:pPr marL="228600" indent="-228600">
              <a:lnSpc>
                <a:spcPct val="120000"/>
              </a:lnSpc>
              <a:buFont typeface="+mj-ea"/>
              <a:buAutoNum type="circleNumDbPlain"/>
            </a:pPr>
            <a:r>
              <a:rPr lang="ko-KR" altLang="en-US" sz="1200" dirty="0" err="1">
                <a:latin typeface="+mn-ea"/>
              </a:rPr>
              <a:t>박스플롯</a:t>
            </a:r>
            <a:r>
              <a:rPr lang="ko-KR" altLang="en-US" sz="1200" dirty="0">
                <a:latin typeface="+mn-ea"/>
              </a:rPr>
              <a:t> </a:t>
            </a:r>
            <a:r>
              <a:rPr lang="en-US" altLang="ko-KR" sz="1200" dirty="0">
                <a:latin typeface="+mn-ea"/>
              </a:rPr>
              <a:t>5</a:t>
            </a:r>
            <a:r>
              <a:rPr lang="ko-KR" altLang="en-US" sz="1200" dirty="0">
                <a:latin typeface="+mn-ea"/>
              </a:rPr>
              <a:t>개 값</a:t>
            </a:r>
            <a:endParaRPr lang="en-US" altLang="ko-KR" sz="1200" dirty="0">
              <a:latin typeface="+mn-ea"/>
            </a:endParaRP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B35089EC-8837-CB16-3ED5-1A87D72639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00" y="2750481"/>
            <a:ext cx="6523229" cy="4348819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</p:spPr>
      </p:pic>
      <p:sp>
        <p:nvSpPr>
          <p:cNvPr id="2" name="직사각형 1">
            <a:extLst>
              <a:ext uri="{FF2B5EF4-FFF2-40B4-BE49-F238E27FC236}">
                <a16:creationId xmlns:a16="http://schemas.microsoft.com/office/drawing/2014/main" id="{925120E8-D228-4483-3711-32AB60963342}"/>
              </a:ext>
            </a:extLst>
          </p:cNvPr>
          <p:cNvSpPr/>
          <p:nvPr/>
        </p:nvSpPr>
        <p:spPr>
          <a:xfrm>
            <a:off x="189000" y="225926"/>
            <a:ext cx="2140206" cy="392259"/>
          </a:xfrm>
          <a:prstGeom prst="rect">
            <a:avLst/>
          </a:prstGeom>
          <a:solidFill>
            <a:schemeClr val="accent1">
              <a:lumMod val="50000"/>
            </a:schemeClr>
          </a:solidFill>
          <a:ln w="63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1. </a:t>
            </a:r>
            <a:r>
              <a:rPr lang="ko-KR" altLang="en-US" sz="1400" b="1" dirty="0">
                <a:solidFill>
                  <a:schemeClr val="bg1"/>
                </a:solidFill>
              </a:rPr>
              <a:t>데이터 분석 과정</a:t>
            </a:r>
          </a:p>
        </p:txBody>
      </p:sp>
      <p:sp>
        <p:nvSpPr>
          <p:cNvPr id="3" name="슬라이드 번호 개체 틀 2">
            <a:extLst>
              <a:ext uri="{FF2B5EF4-FFF2-40B4-BE49-F238E27FC236}">
                <a16:creationId xmlns:a16="http://schemas.microsoft.com/office/drawing/2014/main" id="{9C70BDC7-1B1E-B6D3-6AA5-359F53B463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17F5C-E498-46DC-914F-6F75556D3BF8}" type="slidenum">
              <a:rPr lang="ko-KR" altLang="en-US" smtClean="0"/>
              <a:t>27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7893092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18CA4B-796D-17A3-9B63-ABB42FFDFB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F614ADD5-EF65-62FF-2CCA-A018FBF55FA1}"/>
              </a:ext>
            </a:extLst>
          </p:cNvPr>
          <p:cNvSpPr txBox="1"/>
          <p:nvPr/>
        </p:nvSpPr>
        <p:spPr>
          <a:xfrm>
            <a:off x="216000" y="873502"/>
            <a:ext cx="6480000" cy="2920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lnSpc>
                <a:spcPct val="120000"/>
              </a:lnSpc>
              <a:buFont typeface="+mj-ea"/>
              <a:buAutoNum type="circleNumDbPlain" startAt="2"/>
            </a:pPr>
            <a:r>
              <a:rPr lang="ko-KR" altLang="en-US" sz="1200" dirty="0" err="1">
                <a:latin typeface="+mn-ea"/>
              </a:rPr>
              <a:t>박스플롯과</a:t>
            </a:r>
            <a:r>
              <a:rPr lang="ko-KR" altLang="en-US" sz="1200" dirty="0">
                <a:latin typeface="+mn-ea"/>
              </a:rPr>
              <a:t> 정규분포의 연관성</a:t>
            </a:r>
            <a:endParaRPr lang="en-US" altLang="ko-KR" sz="1200" dirty="0">
              <a:latin typeface="+mn-ea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8D630FE8-F4CA-3A88-2E71-E0F97BB5E6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000" y="1420887"/>
            <a:ext cx="6402171" cy="4522713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  <p:sp>
        <p:nvSpPr>
          <p:cNvPr id="2" name="직사각형 1">
            <a:extLst>
              <a:ext uri="{FF2B5EF4-FFF2-40B4-BE49-F238E27FC236}">
                <a16:creationId xmlns:a16="http://schemas.microsoft.com/office/drawing/2014/main" id="{CB9F9B0D-C60E-40AA-62F0-BE2A25301075}"/>
              </a:ext>
            </a:extLst>
          </p:cNvPr>
          <p:cNvSpPr/>
          <p:nvPr/>
        </p:nvSpPr>
        <p:spPr>
          <a:xfrm>
            <a:off x="189000" y="225926"/>
            <a:ext cx="2140206" cy="392259"/>
          </a:xfrm>
          <a:prstGeom prst="rect">
            <a:avLst/>
          </a:prstGeom>
          <a:solidFill>
            <a:schemeClr val="accent1">
              <a:lumMod val="50000"/>
            </a:schemeClr>
          </a:solidFill>
          <a:ln w="63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1. </a:t>
            </a:r>
            <a:r>
              <a:rPr lang="ko-KR" altLang="en-US" sz="1400" b="1" dirty="0">
                <a:solidFill>
                  <a:schemeClr val="bg1"/>
                </a:solidFill>
              </a:rPr>
              <a:t>데이터 분석 과정</a:t>
            </a:r>
          </a:p>
        </p:txBody>
      </p:sp>
      <p:sp>
        <p:nvSpPr>
          <p:cNvPr id="3" name="슬라이드 번호 개체 틀 2">
            <a:extLst>
              <a:ext uri="{FF2B5EF4-FFF2-40B4-BE49-F238E27FC236}">
                <a16:creationId xmlns:a16="http://schemas.microsoft.com/office/drawing/2014/main" id="{0BD42355-5413-432E-BCC0-E627999FE3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17F5C-E498-46DC-914F-6F75556D3BF8}" type="slidenum">
              <a:rPr lang="ko-KR" altLang="en-US" smtClean="0"/>
              <a:t>28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5077346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284EFD-0A52-0004-DDE0-2B42B80B3F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6FCA5472-5AD0-BB96-5DC3-7E0DCB047AC3}"/>
              </a:ext>
            </a:extLst>
          </p:cNvPr>
          <p:cNvSpPr txBox="1"/>
          <p:nvPr/>
        </p:nvSpPr>
        <p:spPr>
          <a:xfrm>
            <a:off x="216000" y="873502"/>
            <a:ext cx="6480000" cy="47240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1200" dirty="0">
                <a:latin typeface="+mn-ea"/>
              </a:rPr>
              <a:t>두 변수 간의 관계를 알아보기 위하여 직교좌표의 평면에 관측점을 찍어 만든 통계 그래프를 </a:t>
            </a:r>
            <a:r>
              <a:rPr lang="ko-KR" altLang="en-US" sz="1200" dirty="0" err="1">
                <a:latin typeface="+mn-ea"/>
              </a:rPr>
              <a:t>산점도</a:t>
            </a:r>
            <a:r>
              <a:rPr lang="ko-KR" altLang="en-US" sz="1200" dirty="0">
                <a:latin typeface="+mn-ea"/>
              </a:rPr>
              <a:t> </a:t>
            </a:r>
            <a:r>
              <a:rPr lang="ko-KR" altLang="en-US" sz="1200" dirty="0" err="1">
                <a:latin typeface="+mn-ea"/>
              </a:rPr>
              <a:t>라고</a:t>
            </a:r>
            <a:r>
              <a:rPr lang="ko-KR" altLang="en-US" sz="1200" dirty="0">
                <a:latin typeface="+mn-ea"/>
              </a:rPr>
              <a:t> 한다</a:t>
            </a:r>
            <a:r>
              <a:rPr lang="en-US" altLang="ko-KR" sz="1200" dirty="0">
                <a:latin typeface="+mn-ea"/>
              </a:rPr>
              <a:t>. </a:t>
            </a:r>
            <a:r>
              <a:rPr lang="ko-KR" altLang="en-US" sz="1200" dirty="0">
                <a:latin typeface="+mn-ea"/>
              </a:rPr>
              <a:t>예를 들어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>
                <a:latin typeface="+mn-ea"/>
              </a:rPr>
              <a:t>표본집단에 속한 학생들의 중간고사 점수와 기말고사 점수 사이의 관계를 알아 보기 위해 </a:t>
            </a:r>
            <a:r>
              <a:rPr lang="en-US" altLang="ko-KR" sz="1200" dirty="0">
                <a:latin typeface="+mn-ea"/>
              </a:rPr>
              <a:t>x</a:t>
            </a:r>
            <a:r>
              <a:rPr lang="ko-KR" altLang="en-US" sz="1200" dirty="0">
                <a:latin typeface="+mn-ea"/>
              </a:rPr>
              <a:t>축은 기말고사 성적을</a:t>
            </a:r>
            <a:r>
              <a:rPr lang="en-US" altLang="ko-KR" sz="1200" dirty="0">
                <a:latin typeface="+mn-ea"/>
              </a:rPr>
              <a:t>, y</a:t>
            </a:r>
            <a:r>
              <a:rPr lang="ko-KR" altLang="en-US" sz="1200" dirty="0">
                <a:latin typeface="+mn-ea"/>
              </a:rPr>
              <a:t>축은 중간고사 성적을 나타내는 변수로 하여 좌표평면 위에 모든 학생들의 두 변수의 값을 점으로 표시하면 </a:t>
            </a:r>
            <a:r>
              <a:rPr lang="ko-KR" altLang="en-US" sz="1200" dirty="0" err="1">
                <a:latin typeface="+mn-ea"/>
              </a:rPr>
              <a:t>산점도가</a:t>
            </a:r>
            <a:r>
              <a:rPr lang="ko-KR" altLang="en-US" sz="1200" dirty="0">
                <a:latin typeface="+mn-ea"/>
              </a:rPr>
              <a:t> 된다</a:t>
            </a:r>
            <a:r>
              <a:rPr lang="en-US" altLang="ko-KR" sz="1200" dirty="0">
                <a:latin typeface="+mn-ea"/>
              </a:rPr>
              <a:t>.</a:t>
            </a:r>
          </a:p>
          <a:p>
            <a:pPr>
              <a:lnSpc>
                <a:spcPct val="120000"/>
              </a:lnSpc>
            </a:pPr>
            <a:endParaRPr lang="en-US" altLang="ko-KR" sz="1200" dirty="0">
              <a:latin typeface="+mn-ea"/>
            </a:endParaRPr>
          </a:p>
          <a:p>
            <a:pPr>
              <a:lnSpc>
                <a:spcPct val="120000"/>
              </a:lnSpc>
            </a:pPr>
            <a:endParaRPr lang="en-US" altLang="ko-KR" sz="1200" dirty="0">
              <a:latin typeface="+mn-ea"/>
            </a:endParaRPr>
          </a:p>
          <a:p>
            <a:pPr>
              <a:lnSpc>
                <a:spcPct val="120000"/>
              </a:lnSpc>
            </a:pPr>
            <a:endParaRPr lang="en-US" altLang="ko-KR" sz="1200" dirty="0">
              <a:latin typeface="+mn-ea"/>
            </a:endParaRPr>
          </a:p>
          <a:p>
            <a:pPr>
              <a:lnSpc>
                <a:spcPct val="120000"/>
              </a:lnSpc>
            </a:pPr>
            <a:endParaRPr lang="en-US" altLang="ko-KR" sz="1200" dirty="0">
              <a:latin typeface="+mn-ea"/>
            </a:endParaRPr>
          </a:p>
          <a:p>
            <a:pPr>
              <a:lnSpc>
                <a:spcPct val="120000"/>
              </a:lnSpc>
            </a:pPr>
            <a:endParaRPr lang="en-US" altLang="ko-KR" sz="1200" dirty="0">
              <a:latin typeface="+mn-ea"/>
            </a:endParaRPr>
          </a:p>
          <a:p>
            <a:pPr>
              <a:lnSpc>
                <a:spcPct val="120000"/>
              </a:lnSpc>
            </a:pPr>
            <a:endParaRPr lang="en-US" altLang="ko-KR" sz="1200" dirty="0">
              <a:latin typeface="+mn-ea"/>
            </a:endParaRPr>
          </a:p>
          <a:p>
            <a:pPr>
              <a:lnSpc>
                <a:spcPct val="120000"/>
              </a:lnSpc>
            </a:pPr>
            <a:endParaRPr lang="en-US" altLang="ko-KR" sz="1200" dirty="0">
              <a:latin typeface="+mn-ea"/>
            </a:endParaRPr>
          </a:p>
          <a:p>
            <a:pPr>
              <a:lnSpc>
                <a:spcPct val="120000"/>
              </a:lnSpc>
            </a:pPr>
            <a:endParaRPr lang="en-US" altLang="ko-KR" sz="1200" dirty="0">
              <a:latin typeface="+mn-ea"/>
            </a:endParaRPr>
          </a:p>
          <a:p>
            <a:pPr>
              <a:lnSpc>
                <a:spcPct val="120000"/>
              </a:lnSpc>
            </a:pPr>
            <a:endParaRPr lang="en-US" altLang="ko-KR" sz="1200" dirty="0">
              <a:latin typeface="+mn-ea"/>
            </a:endParaRPr>
          </a:p>
          <a:p>
            <a:pPr>
              <a:lnSpc>
                <a:spcPct val="120000"/>
              </a:lnSpc>
            </a:pPr>
            <a:endParaRPr lang="en-US" altLang="ko-KR" sz="1200" dirty="0">
              <a:latin typeface="+mn-ea"/>
            </a:endParaRPr>
          </a:p>
          <a:p>
            <a:pPr>
              <a:lnSpc>
                <a:spcPct val="120000"/>
              </a:lnSpc>
            </a:pPr>
            <a:endParaRPr lang="en-US" altLang="ko-KR" sz="1200" dirty="0">
              <a:latin typeface="+mn-ea"/>
            </a:endParaRPr>
          </a:p>
          <a:p>
            <a:pPr>
              <a:lnSpc>
                <a:spcPct val="120000"/>
              </a:lnSpc>
            </a:pPr>
            <a:endParaRPr lang="en-US" altLang="ko-KR" sz="1200" dirty="0">
              <a:latin typeface="+mn-ea"/>
            </a:endParaRPr>
          </a:p>
          <a:p>
            <a:pPr>
              <a:lnSpc>
                <a:spcPct val="120000"/>
              </a:lnSpc>
            </a:pPr>
            <a:endParaRPr lang="en-US" altLang="ko-KR" sz="1200" dirty="0">
              <a:latin typeface="+mn-ea"/>
            </a:endParaRPr>
          </a:p>
          <a:p>
            <a:pPr>
              <a:lnSpc>
                <a:spcPct val="120000"/>
              </a:lnSpc>
            </a:pPr>
            <a:r>
              <a:rPr lang="ko-KR" altLang="en-US" sz="1200" dirty="0">
                <a:latin typeface="+mn-ea"/>
              </a:rPr>
              <a:t>두 변량 </a:t>
            </a:r>
            <a:r>
              <a:rPr lang="en-US" altLang="ko-KR" sz="1200" dirty="0">
                <a:latin typeface="+mn-ea"/>
              </a:rPr>
              <a:t>x</a:t>
            </a:r>
            <a:r>
              <a:rPr lang="ko-KR" altLang="en-US" sz="1200" dirty="0">
                <a:latin typeface="+mn-ea"/>
              </a:rPr>
              <a:t>와 </a:t>
            </a:r>
            <a:r>
              <a:rPr lang="en-US" altLang="ko-KR" sz="1200" dirty="0">
                <a:latin typeface="+mn-ea"/>
              </a:rPr>
              <a:t>y </a:t>
            </a:r>
            <a:r>
              <a:rPr lang="ko-KR" altLang="en-US" sz="1200" dirty="0">
                <a:latin typeface="+mn-ea"/>
              </a:rPr>
              <a:t>사이에 </a:t>
            </a:r>
            <a:r>
              <a:rPr lang="en-US" altLang="ko-KR" sz="1200" dirty="0">
                <a:latin typeface="+mn-ea"/>
              </a:rPr>
              <a:t>x</a:t>
            </a:r>
            <a:r>
              <a:rPr lang="ko-KR" altLang="en-US" sz="1200" dirty="0">
                <a:latin typeface="+mn-ea"/>
              </a:rPr>
              <a:t>의 값이 변함에 따라 </a:t>
            </a:r>
            <a:r>
              <a:rPr lang="en-US" altLang="ko-KR" sz="1200" dirty="0">
                <a:latin typeface="+mn-ea"/>
              </a:rPr>
              <a:t>y</a:t>
            </a:r>
            <a:r>
              <a:rPr lang="ko-KR" altLang="en-US" sz="1200" dirty="0">
                <a:latin typeface="+mn-ea"/>
              </a:rPr>
              <a:t>의 값이 변하는 관계가 있을 때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>
                <a:latin typeface="+mn-ea"/>
              </a:rPr>
              <a:t>이 관계를 상관관계라 한다</a:t>
            </a:r>
            <a:r>
              <a:rPr lang="en-US" altLang="ko-KR" sz="1200" dirty="0">
                <a:latin typeface="+mn-ea"/>
              </a:rPr>
              <a:t>.</a:t>
            </a:r>
          </a:p>
          <a:p>
            <a:pPr>
              <a:lnSpc>
                <a:spcPct val="120000"/>
              </a:lnSpc>
            </a:pPr>
            <a:endParaRPr lang="en-US" altLang="ko-KR" sz="1200" dirty="0">
              <a:latin typeface="+mn-ea"/>
            </a:endParaRPr>
          </a:p>
          <a:p>
            <a:pPr>
              <a:lnSpc>
                <a:spcPct val="120000"/>
              </a:lnSpc>
            </a:pPr>
            <a:endParaRPr lang="en-US" altLang="ko-KR" sz="1200" dirty="0">
              <a:latin typeface="+mn-ea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31EDFBBE-C103-B96A-8E44-7B49797AB3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3196" y="2085684"/>
            <a:ext cx="2343477" cy="1924319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52435A13-3EDF-5DA6-5E2B-E70A91584C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3431" y="5597552"/>
            <a:ext cx="4163006" cy="1686160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19AC956-8F85-EC87-4E98-50434D0F4883}"/>
              </a:ext>
            </a:extLst>
          </p:cNvPr>
          <p:cNvSpPr txBox="1"/>
          <p:nvPr/>
        </p:nvSpPr>
        <p:spPr>
          <a:xfrm>
            <a:off x="381000" y="7594427"/>
            <a:ext cx="6096000" cy="1733808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US" altLang="ko-KR" sz="1200" dirty="0"/>
              <a:t>#</a:t>
            </a:r>
            <a:r>
              <a:rPr lang="ko-KR" altLang="en-US" sz="1200" dirty="0"/>
              <a:t>상관계수 </a:t>
            </a:r>
            <a:r>
              <a:rPr lang="en-US" altLang="ko-KR" sz="1200" dirty="0"/>
              <a:t>pandas </a:t>
            </a:r>
            <a:r>
              <a:rPr lang="ko-KR" altLang="en-US" sz="1200" dirty="0"/>
              <a:t>코드 </a:t>
            </a:r>
            <a:r>
              <a:rPr lang="en-US" altLang="ko-KR" sz="1200" dirty="0"/>
              <a:t>: </a:t>
            </a:r>
            <a:r>
              <a:rPr lang="ko-KR" altLang="en-US" sz="1200" dirty="0"/>
              <a:t>컬럼1.corr(컬럼2)</a:t>
            </a:r>
            <a:endParaRPr lang="en-US" altLang="ko-KR" sz="1200" dirty="0"/>
          </a:p>
          <a:p>
            <a:endParaRPr lang="en-US" altLang="ko-KR" sz="1200" dirty="0"/>
          </a:p>
          <a:p>
            <a:pPr>
              <a:lnSpc>
                <a:spcPts val="1425"/>
              </a:lnSpc>
              <a:buNone/>
            </a:pPr>
            <a:r>
              <a:rPr lang="fr-FR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file_cctv[</a:t>
            </a:r>
            <a:r>
              <a:rPr lang="fr-FR" altLang="ko-KR" sz="1200" b="0" dirty="0">
                <a:solidFill>
                  <a:srgbClr val="009933"/>
                </a:solidFill>
                <a:effectLst/>
                <a:latin typeface="Courier New" panose="02070309020205020404" pitchFamily="49" charset="0"/>
              </a:rPr>
              <a:t>'total'</a:t>
            </a:r>
            <a:r>
              <a:rPr lang="fr-FR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].corr(</a:t>
            </a:r>
          </a:p>
          <a:p>
            <a:pPr>
              <a:lnSpc>
                <a:spcPts val="1425"/>
              </a:lnSpc>
              <a:buNone/>
            </a:pPr>
            <a:r>
              <a:rPr lang="fr-FR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    file_cctv[</a:t>
            </a:r>
            <a:r>
              <a:rPr lang="fr-FR" altLang="ko-KR" sz="1200" b="0" dirty="0">
                <a:solidFill>
                  <a:srgbClr val="009933"/>
                </a:solidFill>
                <a:effectLst/>
                <a:latin typeface="Courier New" panose="02070309020205020404" pitchFamily="49" charset="0"/>
              </a:rPr>
              <a:t>'Traffic Enforcement'</a:t>
            </a:r>
            <a:r>
              <a:rPr lang="fr-FR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]</a:t>
            </a:r>
          </a:p>
          <a:p>
            <a:pPr>
              <a:lnSpc>
                <a:spcPts val="1425"/>
              </a:lnSpc>
              <a:buNone/>
            </a:pPr>
            <a:r>
              <a:rPr lang="fr-FR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)</a:t>
            </a:r>
          </a:p>
          <a:p>
            <a:endParaRPr lang="en-US" altLang="ko-KR" sz="1200" dirty="0"/>
          </a:p>
          <a:p>
            <a:endParaRPr lang="en-US" altLang="ko-KR" sz="1200" dirty="0"/>
          </a:p>
          <a:p>
            <a:pPr>
              <a:lnSpc>
                <a:spcPts val="1425"/>
              </a:lnSpc>
              <a:buNone/>
            </a:pPr>
            <a:r>
              <a:rPr lang="en-US" altLang="ko-KR" sz="1200" b="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file_cctv.corr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lang="en-US" altLang="ko-KR" sz="1200" b="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numeric_only</a:t>
            </a:r>
            <a:r>
              <a:rPr lang="en-US" altLang="ko-KR" sz="1200" b="0" dirty="0">
                <a:solidFill>
                  <a:srgbClr val="0000FF"/>
                </a:solidFill>
                <a:effectLst/>
                <a:latin typeface="Courier New" panose="02070309020205020404" pitchFamily="49" charset="0"/>
              </a:rPr>
              <a:t>=</a:t>
            </a:r>
            <a:r>
              <a:rPr lang="en-US" altLang="ko-KR" sz="1200" b="0" dirty="0">
                <a:solidFill>
                  <a:srgbClr val="9700CC"/>
                </a:solidFill>
                <a:effectLst/>
                <a:latin typeface="Courier New" panose="02070309020205020404" pitchFamily="49" charset="0"/>
              </a:rPr>
              <a:t>True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) </a:t>
            </a:r>
            <a:r>
              <a:rPr lang="en-US" altLang="ko-KR" sz="1200" b="0" i="1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#</a:t>
            </a:r>
            <a:r>
              <a:rPr lang="ko-KR" altLang="en-US" sz="1200" b="0" i="1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전체 상관계수표</a:t>
            </a:r>
            <a:endParaRPr lang="en-US" altLang="ko-KR" sz="1200" b="0" i="1" dirty="0">
              <a:solidFill>
                <a:srgbClr val="000000"/>
              </a:solidFill>
              <a:effectLst/>
              <a:latin typeface="Courier New" panose="02070309020205020404" pitchFamily="49" charset="0"/>
            </a:endParaRPr>
          </a:p>
          <a:p>
            <a:endParaRPr lang="ko-KR" altLang="en-US" sz="1200" dirty="0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D0F04A43-C604-5705-A4D7-35EDCAF591D2}"/>
              </a:ext>
            </a:extLst>
          </p:cNvPr>
          <p:cNvSpPr/>
          <p:nvPr/>
        </p:nvSpPr>
        <p:spPr>
          <a:xfrm>
            <a:off x="189000" y="225926"/>
            <a:ext cx="2140206" cy="392259"/>
          </a:xfrm>
          <a:prstGeom prst="rect">
            <a:avLst/>
          </a:prstGeom>
          <a:solidFill>
            <a:schemeClr val="accent1">
              <a:lumMod val="50000"/>
            </a:schemeClr>
          </a:solidFill>
          <a:ln w="63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1. </a:t>
            </a:r>
            <a:r>
              <a:rPr lang="ko-KR" altLang="en-US" sz="1400" b="1" dirty="0">
                <a:solidFill>
                  <a:schemeClr val="bg1"/>
                </a:solidFill>
              </a:rPr>
              <a:t>데이터 분석 과정</a:t>
            </a: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CD40765-0FE3-4F3D-DF8C-B9241236B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17F5C-E498-46DC-914F-6F75556D3BF8}" type="slidenum">
              <a:rPr lang="ko-KR" altLang="en-US" smtClean="0"/>
              <a:t>29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93928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2DBE9FC-EBEB-8D4B-EA47-E3EEFB6D5757}"/>
              </a:ext>
            </a:extLst>
          </p:cNvPr>
          <p:cNvSpPr txBox="1"/>
          <p:nvPr/>
        </p:nvSpPr>
        <p:spPr>
          <a:xfrm>
            <a:off x="108000" y="719636"/>
            <a:ext cx="6660000" cy="792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/>
              <a:t>조건에 따라 선택적으로 실행되거나 반복적으로 </a:t>
            </a:r>
            <a:r>
              <a:rPr lang="ko-KR" altLang="en-US" sz="1400" dirty="0" err="1"/>
              <a:t>실행되어야하는</a:t>
            </a:r>
            <a:r>
              <a:rPr lang="ko-KR" altLang="en-US" sz="1400" dirty="0"/>
              <a:t> </a:t>
            </a:r>
            <a:r>
              <a:rPr lang="ko-KR" altLang="en-US" sz="1400" dirty="0" err="1"/>
              <a:t>비순차적인</a:t>
            </a:r>
            <a:r>
              <a:rPr lang="ko-KR" altLang="en-US" sz="1400" dirty="0"/>
              <a:t> 경우</a:t>
            </a:r>
            <a:r>
              <a:rPr lang="en-US" altLang="ko-KR" sz="1400" dirty="0"/>
              <a:t>.</a:t>
            </a:r>
            <a:r>
              <a:rPr lang="ko-KR" altLang="en-US" sz="1400" dirty="0"/>
              <a:t> </a:t>
            </a:r>
            <a:endParaRPr lang="en-US" altLang="ko-KR" sz="1400" dirty="0"/>
          </a:p>
          <a:p>
            <a:pPr>
              <a:lnSpc>
                <a:spcPct val="150000"/>
              </a:lnSpc>
            </a:pPr>
            <a:r>
              <a:rPr lang="ko-KR" altLang="en-US" sz="1400" dirty="0"/>
              <a:t>제어구조 </a:t>
            </a:r>
            <a:r>
              <a:rPr lang="en-US" altLang="ko-KR" sz="1400" dirty="0"/>
              <a:t>: </a:t>
            </a:r>
            <a:r>
              <a:rPr lang="ko-KR" altLang="en-US" sz="1400" dirty="0"/>
              <a:t>선택구조</a:t>
            </a:r>
            <a:r>
              <a:rPr lang="en-US" altLang="ko-KR" sz="1400" dirty="0"/>
              <a:t>, </a:t>
            </a:r>
            <a:r>
              <a:rPr lang="ko-KR" altLang="en-US" sz="1400" dirty="0"/>
              <a:t>반복구조</a:t>
            </a:r>
            <a:endParaRPr lang="en-US" altLang="ko-KR" sz="1400" dirty="0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8BA52855-BB80-207C-EC80-B04D69BF30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742" y="3897700"/>
            <a:ext cx="6480516" cy="429929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7975CCD-A1AD-024A-068B-1F54EFA156E4}"/>
              </a:ext>
            </a:extLst>
          </p:cNvPr>
          <p:cNvSpPr txBox="1"/>
          <p:nvPr/>
        </p:nvSpPr>
        <p:spPr>
          <a:xfrm>
            <a:off x="216000" y="8770865"/>
            <a:ext cx="6480000" cy="830997"/>
          </a:xfrm>
          <a:prstGeom prst="rect">
            <a:avLst/>
          </a:prstGeom>
          <a:solidFill>
            <a:srgbClr val="FFC000">
              <a:lumMod val="20000"/>
              <a:lumOff val="80000"/>
            </a:srgbClr>
          </a:solidFill>
        </p:spPr>
        <p:txBody>
          <a:bodyPr wrap="square">
            <a:spAutoFit/>
          </a:bodyPr>
          <a:lstStyle/>
          <a:p>
            <a:pPr marL="0" marR="0" lvl="0" indent="0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맑은 고딕" panose="020B0503020000020004" pitchFamily="50" charset="-127"/>
              </a:rPr>
              <a:t>조건식</a:t>
            </a:r>
            <a:r>
              <a:rPr kumimoji="0" lang="ko-KR" alt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맑은 고딕" panose="020B0503020000020004" pitchFamily="50" charset="-127"/>
              </a:rPr>
              <a:t> 조건문에서 사용하는 조건식은 변수와 상수</a:t>
            </a:r>
            <a:r>
              <a:rPr kumimoji="0" lang="en-US" altLang="ko-KR" sz="1200" b="0" i="0" u="none" strike="noStrike" kern="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맑은 고딕" panose="020B0503020000020004" pitchFamily="50" charset="-127"/>
              </a:rPr>
              <a:t>, </a:t>
            </a:r>
            <a:r>
              <a:rPr kumimoji="0" lang="ko-KR" alt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맑은 고딕" panose="020B0503020000020004" pitchFamily="50" charset="-127"/>
              </a:rPr>
              <a:t>그리고 연산자를 사용하여 만들 수 있으며</a:t>
            </a:r>
            <a:r>
              <a:rPr kumimoji="0" lang="en-US" altLang="ko-KR" sz="1200" b="0" i="0" u="none" strike="noStrike" kern="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맑은 고딕" panose="020B0503020000020004" pitchFamily="50" charset="-127"/>
              </a:rPr>
              <a:t>, </a:t>
            </a:r>
            <a:r>
              <a:rPr kumimoji="0" lang="ko-KR" alt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맑은 고딕" panose="020B0503020000020004" pitchFamily="50" charset="-127"/>
              </a:rPr>
              <a:t>그 중 연산자는 산술</a:t>
            </a:r>
            <a:r>
              <a:rPr kumimoji="0" lang="en-US" altLang="ko-KR" sz="1200" b="0" i="0" u="none" strike="noStrike" kern="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맑은 고딕" panose="020B0503020000020004" pitchFamily="50" charset="-127"/>
              </a:rPr>
              <a:t>, </a:t>
            </a:r>
            <a:r>
              <a:rPr kumimoji="0" lang="ko-KR" alt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맑은 고딕" panose="020B0503020000020004" pitchFamily="50" charset="-127"/>
              </a:rPr>
              <a:t>비교</a:t>
            </a:r>
            <a:r>
              <a:rPr kumimoji="0" lang="en-US" altLang="ko-KR" sz="1200" b="0" i="0" u="none" strike="noStrike" kern="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맑은 고딕" panose="020B0503020000020004" pitchFamily="50" charset="-127"/>
              </a:rPr>
              <a:t>, </a:t>
            </a:r>
            <a:r>
              <a:rPr kumimoji="0" lang="ko-KR" alt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맑은 고딕" panose="020B0503020000020004" pitchFamily="50" charset="-127"/>
              </a:rPr>
              <a:t>논리 연산자를 활용할 수 있다</a:t>
            </a:r>
            <a:r>
              <a:rPr kumimoji="0" lang="en-US" altLang="ko-KR" sz="1200" b="0" i="0" u="none" strike="noStrike" kern="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맑은 고딕" panose="020B0503020000020004" pitchFamily="50" charset="-127"/>
              </a:rPr>
              <a:t>. </a:t>
            </a:r>
            <a:r>
              <a:rPr kumimoji="0" lang="ko-KR" alt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맑은 고딕" panose="020B0503020000020004" pitchFamily="50" charset="-127"/>
              </a:rPr>
              <a:t>조건식은 조건문을 작성하는데 기본이 되는 단계로</a:t>
            </a:r>
            <a:r>
              <a:rPr kumimoji="0" lang="en-US" altLang="ko-KR" sz="1200" b="0" i="0" u="none" strike="noStrike" kern="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맑은 고딕" panose="020B0503020000020004" pitchFamily="50" charset="-127"/>
              </a:rPr>
              <a:t>, </a:t>
            </a:r>
            <a:r>
              <a:rPr kumimoji="0" lang="ko-KR" alt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맑은 고딕" panose="020B0503020000020004" pitchFamily="50" charset="-127"/>
              </a:rPr>
              <a:t>조건식을 논리적으로 세워야 문제를 명확하게 해결할 수 있다</a:t>
            </a:r>
            <a:r>
              <a:rPr kumimoji="0" lang="en-US" altLang="ko-KR" sz="1200" b="0" i="0" u="none" strike="noStrike" kern="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맑은 고딕" panose="020B0503020000020004" pitchFamily="50" charset="-127"/>
              </a:rPr>
              <a:t>. </a:t>
            </a:r>
          </a:p>
          <a:p>
            <a:pPr marL="0" marR="0" lvl="0" indent="0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0" i="0" u="none" strike="noStrike" kern="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맑은 고딕" panose="020B0503020000020004" pitchFamily="50" charset="-12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E605427-40BF-CF38-28D3-254773140B5F}"/>
              </a:ext>
            </a:extLst>
          </p:cNvPr>
          <p:cNvSpPr txBox="1"/>
          <p:nvPr/>
        </p:nvSpPr>
        <p:spPr>
          <a:xfrm>
            <a:off x="216000" y="1613087"/>
            <a:ext cx="6480000" cy="2183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10000"/>
              </a:lnSpc>
              <a:buAutoNum type="arabicPeriod"/>
            </a:pPr>
            <a:r>
              <a:rPr lang="ko-KR" altLang="en-US" sz="1200" dirty="0"/>
              <a:t>선택구조</a:t>
            </a:r>
            <a:endParaRPr lang="en-US" altLang="ko-KR" sz="1200" dirty="0"/>
          </a:p>
          <a:p>
            <a:pPr marL="800100" lvl="1" indent="-342900">
              <a:lnSpc>
                <a:spcPct val="110000"/>
              </a:lnSpc>
              <a:buFont typeface="+mj-ea"/>
              <a:buAutoNum type="circleNumDbPlain"/>
            </a:pPr>
            <a:r>
              <a:rPr lang="en-US" altLang="ko-KR" sz="1200" dirty="0"/>
              <a:t>if</a:t>
            </a:r>
            <a:r>
              <a:rPr lang="ko-KR" altLang="en-US" sz="1200" dirty="0"/>
              <a:t> 문의 이해</a:t>
            </a:r>
            <a:endParaRPr lang="en-US" altLang="ko-KR" sz="1200" dirty="0"/>
          </a:p>
          <a:p>
            <a:pPr marL="906463" lvl="3" indent="-228600" algn="just" defTabSz="914400" latinLnBrk="1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ko-KR" altLang="en-US" sz="1200" dirty="0">
                <a:solidFill>
                  <a:sysClr val="windowText" lastClr="000000"/>
                </a:solidFill>
                <a:latin typeface="맑은 고딕" panose="020B0503020000020004" pitchFamily="50" charset="-127"/>
              </a:rPr>
              <a:t>조건에 따라 다른 명령을 선택하여 실행</a:t>
            </a:r>
          </a:p>
          <a:p>
            <a:pPr marL="906463" lvl="3" indent="-228600" algn="just" defTabSz="914400" latinLnBrk="1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ko-KR" sz="1200" dirty="0">
                <a:solidFill>
                  <a:sysClr val="windowText" lastClr="000000"/>
                </a:solidFill>
                <a:latin typeface="맑은 고딕" panose="020B0503020000020004" pitchFamily="50" charset="-127"/>
              </a:rPr>
              <a:t>if </a:t>
            </a:r>
            <a:r>
              <a:rPr lang="ko-KR" altLang="en-US" sz="1200" dirty="0">
                <a:solidFill>
                  <a:sysClr val="windowText" lastClr="000000"/>
                </a:solidFill>
                <a:latin typeface="맑은 고딕" panose="020B0503020000020004" pitchFamily="50" charset="-127"/>
              </a:rPr>
              <a:t>문 사용 시 유의 사항</a:t>
            </a:r>
          </a:p>
          <a:p>
            <a:pPr marL="1173163" lvl="4" indent="-228600" algn="just" defTabSz="914400" latinLnBrk="1">
              <a:lnSpc>
                <a:spcPct val="90000"/>
              </a:lnSpc>
              <a:spcBef>
                <a:spcPts val="500"/>
              </a:spcBef>
              <a:buFont typeface="나눔스퀘어 Bold" panose="020B0600000101010101" pitchFamily="50" charset="-127"/>
              <a:buChar char="‐"/>
              <a:defRPr/>
            </a:pPr>
            <a:r>
              <a:rPr lang="ko-KR" altLang="en-US" sz="1200" dirty="0">
                <a:solidFill>
                  <a:sysClr val="windowText" lastClr="000000"/>
                </a:solidFill>
                <a:latin typeface="맑은 고딕" panose="020B0503020000020004" pitchFamily="50" charset="-127"/>
              </a:rPr>
              <a:t>조건식은 비교 연산자 사용</a:t>
            </a:r>
          </a:p>
          <a:p>
            <a:pPr marL="1173163" lvl="4" indent="-228600" algn="just" defTabSz="914400" latinLnBrk="1">
              <a:lnSpc>
                <a:spcPct val="90000"/>
              </a:lnSpc>
              <a:spcBef>
                <a:spcPts val="500"/>
              </a:spcBef>
              <a:buFont typeface="나눔스퀘어 Bold" panose="020B0600000101010101" pitchFamily="50" charset="-127"/>
              <a:buChar char="‐"/>
              <a:defRPr/>
            </a:pPr>
            <a:r>
              <a:rPr lang="ko-KR" altLang="en-US" sz="1200" dirty="0">
                <a:solidFill>
                  <a:sysClr val="windowText" lastClr="000000"/>
                </a:solidFill>
                <a:latin typeface="맑은 고딕" panose="020B0503020000020004" pitchFamily="50" charset="-127"/>
              </a:rPr>
              <a:t>콜론</a:t>
            </a:r>
            <a:r>
              <a:rPr lang="en-US" altLang="ko-KR" sz="1200" dirty="0">
                <a:solidFill>
                  <a:sysClr val="windowText" lastClr="000000"/>
                </a:solidFill>
                <a:latin typeface="맑은 고딕" panose="020B0503020000020004" pitchFamily="50" charset="-127"/>
              </a:rPr>
              <a:t>(:)</a:t>
            </a:r>
            <a:r>
              <a:rPr lang="ko-KR" altLang="en-US" sz="1200" dirty="0">
                <a:solidFill>
                  <a:sysClr val="windowText" lastClr="000000"/>
                </a:solidFill>
                <a:latin typeface="맑은 고딕" panose="020B0503020000020004" pitchFamily="50" charset="-127"/>
              </a:rPr>
              <a:t>으로 끝남</a:t>
            </a:r>
          </a:p>
          <a:p>
            <a:pPr marL="1173163" lvl="4" indent="-228600" algn="just" defTabSz="914400" latinLnBrk="1">
              <a:lnSpc>
                <a:spcPct val="90000"/>
              </a:lnSpc>
              <a:spcBef>
                <a:spcPts val="500"/>
              </a:spcBef>
              <a:buFont typeface="나눔스퀘어 Bold" panose="020B0600000101010101" pitchFamily="50" charset="-127"/>
              <a:buChar char="‐"/>
              <a:defRPr/>
            </a:pPr>
            <a:r>
              <a:rPr lang="ko-KR" altLang="en-US" sz="1200" dirty="0">
                <a:solidFill>
                  <a:sysClr val="windowText" lastClr="000000"/>
                </a:solidFill>
                <a:latin typeface="맑은 고딕" panose="020B0503020000020004" pitchFamily="50" charset="-127"/>
              </a:rPr>
              <a:t>조건문에 포함되는 명령어들은 들여쓰기를 해야 됨</a:t>
            </a:r>
            <a:endParaRPr lang="en-US" altLang="ko-KR" sz="1200" dirty="0"/>
          </a:p>
          <a:p>
            <a:pPr marL="906463" lvl="3" indent="-228600" algn="just" defTabSz="914400" latinLnBrk="1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ko-KR" altLang="en-US" sz="1200" dirty="0" err="1">
                <a:solidFill>
                  <a:sysClr val="windowText" lastClr="000000"/>
                </a:solidFill>
                <a:latin typeface="맑은 고딕" panose="020B0503020000020004" pitchFamily="50" charset="-127"/>
              </a:rPr>
              <a:t>예약어</a:t>
            </a:r>
            <a:r>
              <a:rPr lang="ko-KR" altLang="en-US" sz="1200" dirty="0">
                <a:solidFill>
                  <a:sysClr val="windowText" lastClr="000000"/>
                </a:solidFill>
                <a:latin typeface="맑은 고딕" panose="020B0503020000020004" pitchFamily="50" charset="-127"/>
              </a:rPr>
              <a:t> </a:t>
            </a:r>
            <a:r>
              <a:rPr lang="en-US" altLang="ko-KR" sz="1200" dirty="0">
                <a:solidFill>
                  <a:sysClr val="windowText" lastClr="000000"/>
                </a:solidFill>
                <a:latin typeface="맑은 고딕" panose="020B0503020000020004" pitchFamily="50" charset="-127"/>
              </a:rPr>
              <a:t>: </a:t>
            </a:r>
            <a:r>
              <a:rPr lang="en-US" altLang="ko-KR" sz="1200" dirty="0" err="1">
                <a:solidFill>
                  <a:sysClr val="windowText" lastClr="000000"/>
                </a:solidFill>
                <a:latin typeface="맑은 고딕" panose="020B0503020000020004" pitchFamily="50" charset="-127"/>
              </a:rPr>
              <a:t>elif</a:t>
            </a:r>
            <a:r>
              <a:rPr lang="en-US" altLang="ko-KR" sz="1200" dirty="0">
                <a:solidFill>
                  <a:sysClr val="windowText" lastClr="000000"/>
                </a:solidFill>
                <a:latin typeface="맑은 고딕" panose="020B0503020000020004" pitchFamily="50" charset="-127"/>
              </a:rPr>
              <a:t>, else</a:t>
            </a:r>
            <a:endParaRPr lang="en-US" altLang="ko-KR" sz="1200" dirty="0"/>
          </a:p>
          <a:p>
            <a:pPr>
              <a:lnSpc>
                <a:spcPct val="120000"/>
              </a:lnSpc>
            </a:pPr>
            <a:endParaRPr lang="ko-KR" altLang="en-US" sz="1200" dirty="0"/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E7D575FB-B31C-319E-3033-FA249D058DB8}"/>
              </a:ext>
            </a:extLst>
          </p:cNvPr>
          <p:cNvSpPr/>
          <p:nvPr/>
        </p:nvSpPr>
        <p:spPr>
          <a:xfrm>
            <a:off x="189000" y="225926"/>
            <a:ext cx="2140206" cy="392259"/>
          </a:xfrm>
          <a:prstGeom prst="rect">
            <a:avLst/>
          </a:prstGeom>
          <a:solidFill>
            <a:schemeClr val="accent1">
              <a:lumMod val="50000"/>
            </a:schemeClr>
          </a:solidFill>
          <a:ln w="63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1. </a:t>
            </a:r>
            <a:r>
              <a:rPr lang="ko-KR" altLang="en-US" sz="1400" b="1" dirty="0">
                <a:solidFill>
                  <a:schemeClr val="bg1"/>
                </a:solidFill>
              </a:rPr>
              <a:t>제어구조</a:t>
            </a:r>
          </a:p>
        </p:txBody>
      </p: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71709E03-562A-FCC7-397C-1305F8B065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17F5C-E498-46DC-914F-6F75556D3BF8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86255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C06E12-BDCA-A2DF-2370-8E5854C8CD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4">
            <a:extLst>
              <a:ext uri="{FF2B5EF4-FFF2-40B4-BE49-F238E27FC236}">
                <a16:creationId xmlns:a16="http://schemas.microsoft.com/office/drawing/2014/main" id="{40CF9CE8-F78D-1A9C-2D1B-6FD88D634602}"/>
              </a:ext>
            </a:extLst>
          </p:cNvPr>
          <p:cNvSpPr txBox="1">
            <a:spLocks/>
          </p:cNvSpPr>
          <p:nvPr/>
        </p:nvSpPr>
        <p:spPr>
          <a:xfrm>
            <a:off x="187130" y="811238"/>
            <a:ext cx="6466158" cy="71221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557227" rtl="0" eaLnBrk="1" latinLnBrk="1" hangingPunct="1">
              <a:lnSpc>
                <a:spcPct val="90000"/>
              </a:lnSpc>
              <a:spcBef>
                <a:spcPts val="609"/>
              </a:spcBef>
              <a:buFont typeface="Arial" panose="020B0604020202020204" pitchFamily="34" charset="0"/>
              <a:buNone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78613" indent="0" algn="ctr" defTabSz="557227" rtl="0" eaLnBrk="1" latinLnBrk="1" hangingPunct="1">
              <a:lnSpc>
                <a:spcPct val="90000"/>
              </a:lnSpc>
              <a:spcBef>
                <a:spcPts val="305"/>
              </a:spcBef>
              <a:buFont typeface="Arial" panose="020B0604020202020204" pitchFamily="34" charset="0"/>
              <a:buNone/>
              <a:defRPr sz="121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7227" indent="0" algn="ctr" defTabSz="557227" rtl="0" eaLnBrk="1" latinLnBrk="1" hangingPunct="1">
              <a:lnSpc>
                <a:spcPct val="90000"/>
              </a:lnSpc>
              <a:spcBef>
                <a:spcPts val="305"/>
              </a:spcBef>
              <a:buFont typeface="Arial" panose="020B0604020202020204" pitchFamily="34" charset="0"/>
              <a:buNone/>
              <a:defRPr sz="109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35840" indent="0" algn="ctr" defTabSz="557227" rtl="0" eaLnBrk="1" latinLnBrk="1" hangingPunct="1">
              <a:lnSpc>
                <a:spcPct val="90000"/>
              </a:lnSpc>
              <a:spcBef>
                <a:spcPts val="305"/>
              </a:spcBef>
              <a:buFont typeface="Arial" panose="020B0604020202020204" pitchFamily="34" charset="0"/>
              <a:buNone/>
              <a:defRPr sz="9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14453" indent="0" algn="ctr" defTabSz="557227" rtl="0" eaLnBrk="1" latinLnBrk="1" hangingPunct="1">
              <a:lnSpc>
                <a:spcPct val="90000"/>
              </a:lnSpc>
              <a:spcBef>
                <a:spcPts val="305"/>
              </a:spcBef>
              <a:buFont typeface="Arial" panose="020B0604020202020204" pitchFamily="34" charset="0"/>
              <a:buNone/>
              <a:defRPr sz="9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93066" indent="0" algn="ctr" defTabSz="557227" rtl="0" eaLnBrk="1" latinLnBrk="1" hangingPunct="1">
              <a:lnSpc>
                <a:spcPct val="90000"/>
              </a:lnSpc>
              <a:spcBef>
                <a:spcPts val="305"/>
              </a:spcBef>
              <a:buFont typeface="Arial" panose="020B0604020202020204" pitchFamily="34" charset="0"/>
              <a:buNone/>
              <a:defRPr sz="9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680" indent="0" algn="ctr" defTabSz="557227" rtl="0" eaLnBrk="1" latinLnBrk="1" hangingPunct="1">
              <a:lnSpc>
                <a:spcPct val="90000"/>
              </a:lnSpc>
              <a:spcBef>
                <a:spcPts val="305"/>
              </a:spcBef>
              <a:buFont typeface="Arial" panose="020B0604020202020204" pitchFamily="34" charset="0"/>
              <a:buNone/>
              <a:defRPr sz="9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50293" indent="0" algn="ctr" defTabSz="557227" rtl="0" eaLnBrk="1" latinLnBrk="1" hangingPunct="1">
              <a:lnSpc>
                <a:spcPct val="90000"/>
              </a:lnSpc>
              <a:spcBef>
                <a:spcPts val="305"/>
              </a:spcBef>
              <a:buFont typeface="Arial" panose="020B0604020202020204" pitchFamily="34" charset="0"/>
              <a:buNone/>
              <a:defRPr sz="9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28906" indent="0" algn="ctr" defTabSz="557227" rtl="0" eaLnBrk="1" latinLnBrk="1" hangingPunct="1">
              <a:lnSpc>
                <a:spcPct val="90000"/>
              </a:lnSpc>
              <a:spcBef>
                <a:spcPts val="305"/>
              </a:spcBef>
              <a:buFont typeface="Arial" panose="020B0604020202020204" pitchFamily="34" charset="0"/>
              <a:buNone/>
              <a:defRPr sz="9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defTabSz="914400">
              <a:lnSpc>
                <a:spcPct val="14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US" altLang="ko-KR" dirty="0"/>
              <a:t>air_measurement.csv</a:t>
            </a:r>
          </a:p>
          <a:p>
            <a:pPr algn="just" defTabSz="914400">
              <a:lnSpc>
                <a:spcPct val="140000"/>
              </a:lnSpc>
              <a:spcBef>
                <a:spcPts val="0"/>
              </a:spcBef>
              <a:spcAft>
                <a:spcPts val="600"/>
              </a:spcAft>
              <a:defRPr/>
            </a:pPr>
            <a:endParaRPr lang="en-US" altLang="ko-KR" sz="1100" dirty="0">
              <a:latin typeface="+mn-ea"/>
            </a:endParaRPr>
          </a:p>
          <a:p>
            <a:pPr marL="228600" indent="-228600" algn="just" defTabSz="914400">
              <a:lnSpc>
                <a:spcPct val="140000"/>
              </a:lnSpc>
              <a:spcBef>
                <a:spcPts val="0"/>
              </a:spcBef>
              <a:spcAft>
                <a:spcPts val="600"/>
              </a:spcAft>
              <a:buAutoNum type="arabicPeriod"/>
              <a:defRPr/>
            </a:pPr>
            <a:r>
              <a:rPr lang="ko-KR" altLang="en-US" sz="1100" dirty="0">
                <a:latin typeface="+mn-ea"/>
              </a:rPr>
              <a:t>데이터셋의 상위 </a:t>
            </a:r>
            <a:r>
              <a:rPr lang="en-US" altLang="ko-KR" sz="1100" dirty="0">
                <a:latin typeface="+mn-ea"/>
              </a:rPr>
              <a:t>5</a:t>
            </a:r>
            <a:r>
              <a:rPr lang="ko-KR" altLang="en-US" sz="1100" dirty="0">
                <a:latin typeface="+mn-ea"/>
              </a:rPr>
              <a:t>개 데이터를 </a:t>
            </a:r>
            <a:r>
              <a:rPr lang="ko-KR" altLang="en-US" sz="1100" dirty="0" err="1">
                <a:latin typeface="+mn-ea"/>
              </a:rPr>
              <a:t>출력하시오</a:t>
            </a:r>
            <a:r>
              <a:rPr lang="en-US" altLang="ko-KR" sz="1100" dirty="0">
                <a:latin typeface="+mn-ea"/>
              </a:rPr>
              <a:t>. </a:t>
            </a:r>
          </a:p>
          <a:p>
            <a:pPr marL="228600" indent="-228600" algn="just" defTabSz="914400">
              <a:lnSpc>
                <a:spcPct val="140000"/>
              </a:lnSpc>
              <a:spcBef>
                <a:spcPts val="0"/>
              </a:spcBef>
              <a:spcAft>
                <a:spcPts val="600"/>
              </a:spcAft>
              <a:buAutoNum type="arabicPeriod"/>
              <a:defRPr/>
            </a:pPr>
            <a:r>
              <a:rPr lang="ko-KR" altLang="en-US" sz="1100" dirty="0">
                <a:latin typeface="+mn-ea"/>
              </a:rPr>
              <a:t>데이터셋의 기본 정보</a:t>
            </a:r>
            <a:r>
              <a:rPr lang="en-US" altLang="ko-KR" sz="1100" dirty="0">
                <a:latin typeface="+mn-ea"/>
              </a:rPr>
              <a:t>(info)</a:t>
            </a:r>
            <a:r>
              <a:rPr lang="ko-KR" altLang="en-US" sz="1100" dirty="0">
                <a:latin typeface="+mn-ea"/>
              </a:rPr>
              <a:t>를 </a:t>
            </a:r>
            <a:r>
              <a:rPr lang="ko-KR" altLang="en-US" sz="1100" dirty="0" err="1">
                <a:latin typeface="+mn-ea"/>
              </a:rPr>
              <a:t>출력하시오</a:t>
            </a:r>
            <a:r>
              <a:rPr lang="en-US" altLang="ko-KR" sz="1100" dirty="0">
                <a:latin typeface="+mn-ea"/>
              </a:rPr>
              <a:t>. </a:t>
            </a:r>
          </a:p>
          <a:p>
            <a:pPr marL="228600" indent="-228600" algn="just" defTabSz="914400">
              <a:lnSpc>
                <a:spcPct val="140000"/>
              </a:lnSpc>
              <a:spcBef>
                <a:spcPts val="0"/>
              </a:spcBef>
              <a:spcAft>
                <a:spcPts val="600"/>
              </a:spcAft>
              <a:buAutoNum type="arabicPeriod"/>
              <a:defRPr/>
            </a:pPr>
            <a:r>
              <a:rPr lang="ko-KR" altLang="en-US" sz="1100" dirty="0">
                <a:latin typeface="+mn-ea"/>
              </a:rPr>
              <a:t>숫자형 데이터의 기초 통계량</a:t>
            </a:r>
            <a:r>
              <a:rPr lang="en-US" altLang="ko-KR" sz="1100" dirty="0">
                <a:latin typeface="+mn-ea"/>
              </a:rPr>
              <a:t>(describe)</a:t>
            </a:r>
            <a:r>
              <a:rPr lang="ko-KR" altLang="en-US" sz="1100" dirty="0">
                <a:latin typeface="+mn-ea"/>
              </a:rPr>
              <a:t>을 </a:t>
            </a:r>
            <a:r>
              <a:rPr lang="ko-KR" altLang="en-US" sz="1100" dirty="0" err="1">
                <a:latin typeface="+mn-ea"/>
              </a:rPr>
              <a:t>확인하시오</a:t>
            </a:r>
            <a:r>
              <a:rPr lang="en-US" altLang="ko-KR" sz="1100" dirty="0">
                <a:latin typeface="+mn-ea"/>
              </a:rPr>
              <a:t>. </a:t>
            </a:r>
          </a:p>
          <a:p>
            <a:pPr marL="228600" indent="-228600" algn="just" defTabSz="914400">
              <a:lnSpc>
                <a:spcPct val="140000"/>
              </a:lnSpc>
              <a:spcBef>
                <a:spcPts val="0"/>
              </a:spcBef>
              <a:spcAft>
                <a:spcPts val="600"/>
              </a:spcAft>
              <a:buAutoNum type="arabicPeriod"/>
              <a:defRPr/>
            </a:pPr>
            <a:r>
              <a:rPr lang="en-US" altLang="ko-KR" sz="1100" dirty="0">
                <a:latin typeface="+mn-ea"/>
              </a:rPr>
              <a:t>PM10 </a:t>
            </a:r>
            <a:r>
              <a:rPr lang="ko-KR" altLang="en-US" sz="1100" dirty="0">
                <a:latin typeface="+mn-ea"/>
              </a:rPr>
              <a:t>평균 농도는 얼마인가</a:t>
            </a:r>
            <a:r>
              <a:rPr lang="en-US" altLang="ko-KR" sz="1100" dirty="0">
                <a:latin typeface="+mn-ea"/>
              </a:rPr>
              <a:t>? </a:t>
            </a:r>
          </a:p>
          <a:p>
            <a:pPr marL="228600" indent="-228600" algn="just" defTabSz="914400">
              <a:lnSpc>
                <a:spcPct val="140000"/>
              </a:lnSpc>
              <a:spcBef>
                <a:spcPts val="0"/>
              </a:spcBef>
              <a:spcAft>
                <a:spcPts val="600"/>
              </a:spcAft>
              <a:buAutoNum type="arabicPeriod"/>
              <a:defRPr/>
            </a:pPr>
            <a:r>
              <a:rPr lang="en-US" altLang="ko-KR" sz="1100" dirty="0">
                <a:latin typeface="+mn-ea"/>
              </a:rPr>
              <a:t>PM2.5 </a:t>
            </a:r>
            <a:r>
              <a:rPr lang="ko-KR" altLang="en-US" sz="1100" dirty="0">
                <a:latin typeface="+mn-ea"/>
              </a:rPr>
              <a:t>최대값과 최소값은</a:t>
            </a:r>
            <a:r>
              <a:rPr lang="en-US" altLang="ko-KR" sz="1100" dirty="0">
                <a:latin typeface="+mn-ea"/>
              </a:rPr>
              <a:t>?</a:t>
            </a:r>
          </a:p>
          <a:p>
            <a:pPr marL="228600" indent="-228600" algn="just" defTabSz="914400">
              <a:lnSpc>
                <a:spcPct val="140000"/>
              </a:lnSpc>
              <a:spcBef>
                <a:spcPts val="0"/>
              </a:spcBef>
              <a:spcAft>
                <a:spcPts val="600"/>
              </a:spcAft>
              <a:buAutoNum type="arabicPeriod"/>
              <a:defRPr/>
            </a:pPr>
            <a:r>
              <a:rPr lang="en-US" altLang="ko-KR" sz="1100" dirty="0">
                <a:latin typeface="+mn-ea"/>
              </a:rPr>
              <a:t>PM10</a:t>
            </a:r>
            <a:r>
              <a:rPr lang="ko-KR" altLang="en-US" sz="1100" dirty="0">
                <a:latin typeface="+mn-ea"/>
              </a:rPr>
              <a:t>과 </a:t>
            </a:r>
            <a:r>
              <a:rPr lang="en-US" altLang="ko-KR" sz="1100" dirty="0">
                <a:latin typeface="+mn-ea"/>
              </a:rPr>
              <a:t>PM2.5 </a:t>
            </a:r>
            <a:r>
              <a:rPr lang="ko-KR" altLang="en-US" sz="1100" dirty="0">
                <a:latin typeface="+mn-ea"/>
              </a:rPr>
              <a:t>데이터를 </a:t>
            </a:r>
            <a:r>
              <a:rPr lang="ko-KR" altLang="en-US" sz="1100" dirty="0" err="1">
                <a:latin typeface="+mn-ea"/>
              </a:rPr>
              <a:t>박스플롯으로</a:t>
            </a:r>
            <a:r>
              <a:rPr lang="ko-KR" altLang="en-US" sz="1100" dirty="0">
                <a:latin typeface="+mn-ea"/>
              </a:rPr>
              <a:t> </a:t>
            </a:r>
            <a:r>
              <a:rPr lang="ko-KR" altLang="en-US" sz="1100" dirty="0" err="1">
                <a:latin typeface="+mn-ea"/>
              </a:rPr>
              <a:t>시각화하시오</a:t>
            </a:r>
            <a:r>
              <a:rPr lang="en-US" altLang="ko-KR" sz="1100" dirty="0">
                <a:latin typeface="+mn-ea"/>
              </a:rPr>
              <a:t>.</a:t>
            </a:r>
          </a:p>
          <a:p>
            <a:pPr marL="228600" indent="-228600" algn="just" defTabSz="914400">
              <a:lnSpc>
                <a:spcPct val="14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AutoNum type="arabicPeriod"/>
              <a:defRPr/>
            </a:pPr>
            <a:r>
              <a:rPr lang="en-US" altLang="ko-KR" sz="1100" dirty="0">
                <a:latin typeface="+mn-ea"/>
              </a:rPr>
              <a:t>PM10</a:t>
            </a:r>
            <a:r>
              <a:rPr lang="ko-KR" altLang="en-US" sz="1100" dirty="0">
                <a:latin typeface="+mn-ea"/>
              </a:rPr>
              <a:t>과 </a:t>
            </a:r>
            <a:r>
              <a:rPr lang="en-US" altLang="ko-KR" sz="1100" dirty="0">
                <a:latin typeface="+mn-ea"/>
              </a:rPr>
              <a:t>PM2.5 </a:t>
            </a:r>
            <a:r>
              <a:rPr lang="ko-KR" altLang="en-US" sz="1100" dirty="0">
                <a:latin typeface="+mn-ea"/>
              </a:rPr>
              <a:t>관계를 </a:t>
            </a:r>
            <a:r>
              <a:rPr lang="ko-KR" altLang="en-US" sz="1100" dirty="0" err="1">
                <a:latin typeface="+mn-ea"/>
              </a:rPr>
              <a:t>산점도로</a:t>
            </a:r>
            <a:r>
              <a:rPr lang="ko-KR" altLang="en-US" sz="1100" dirty="0">
                <a:latin typeface="+mn-ea"/>
              </a:rPr>
              <a:t> </a:t>
            </a:r>
            <a:r>
              <a:rPr lang="ko-KR" altLang="en-US" sz="1100" dirty="0" err="1">
                <a:latin typeface="+mn-ea"/>
              </a:rPr>
              <a:t>시각화하시오</a:t>
            </a:r>
            <a:r>
              <a:rPr lang="en-US" altLang="ko-KR" sz="1100" dirty="0">
                <a:latin typeface="+mn-ea"/>
              </a:rPr>
              <a:t>.  </a:t>
            </a:r>
          </a:p>
          <a:p>
            <a:pPr algn="just" defTabSz="914400">
              <a:lnSpc>
                <a:spcPct val="140000"/>
              </a:lnSpc>
              <a:spcBef>
                <a:spcPts val="0"/>
              </a:spcBef>
              <a:spcAft>
                <a:spcPts val="600"/>
              </a:spcAft>
              <a:defRPr/>
            </a:pPr>
            <a:endParaRPr lang="en-US" altLang="ko-KR" sz="1100" dirty="0">
              <a:latin typeface="+mn-ea"/>
            </a:endParaRPr>
          </a:p>
          <a:p>
            <a:pPr marL="228600" indent="-228600" algn="just" defTabSz="914400">
              <a:lnSpc>
                <a:spcPct val="140000"/>
              </a:lnSpc>
              <a:spcBef>
                <a:spcPts val="0"/>
              </a:spcBef>
              <a:spcAft>
                <a:spcPts val="600"/>
              </a:spcAft>
              <a:buAutoNum type="arabicPeriod"/>
              <a:defRPr/>
            </a:pPr>
            <a:endParaRPr lang="en-US" altLang="ko-KR" sz="1100" dirty="0">
              <a:latin typeface="+mn-ea"/>
            </a:endParaRPr>
          </a:p>
          <a:p>
            <a:pPr marL="228600" indent="-228600" algn="just" defTabSz="914400">
              <a:lnSpc>
                <a:spcPct val="140000"/>
              </a:lnSpc>
              <a:spcBef>
                <a:spcPts val="0"/>
              </a:spcBef>
              <a:spcAft>
                <a:spcPts val="600"/>
              </a:spcAft>
              <a:buAutoNum type="arabicPeriod"/>
              <a:defRPr/>
            </a:pPr>
            <a:endParaRPr lang="en-US" altLang="ko-KR" sz="1100" dirty="0">
              <a:latin typeface="+mn-ea"/>
            </a:endParaRPr>
          </a:p>
          <a:p>
            <a:pPr algn="just" defTabSz="914400">
              <a:lnSpc>
                <a:spcPct val="140000"/>
              </a:lnSpc>
              <a:spcBef>
                <a:spcPts val="0"/>
              </a:spcBef>
              <a:spcAft>
                <a:spcPts val="600"/>
              </a:spcAft>
              <a:defRPr/>
            </a:pPr>
            <a:endParaRPr lang="en-US" altLang="ko-KR" sz="1100" dirty="0">
              <a:solidFill>
                <a:srgbClr val="7030A0"/>
              </a:solidFill>
              <a:latin typeface="+mn-ea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430DA84A-DDF2-2E8D-B1B9-AAEAD6225D25}"/>
              </a:ext>
            </a:extLst>
          </p:cNvPr>
          <p:cNvSpPr/>
          <p:nvPr/>
        </p:nvSpPr>
        <p:spPr>
          <a:xfrm>
            <a:off x="189000" y="225926"/>
            <a:ext cx="2140206" cy="392259"/>
          </a:xfrm>
          <a:prstGeom prst="rect">
            <a:avLst/>
          </a:prstGeom>
          <a:solidFill>
            <a:schemeClr val="accent1">
              <a:lumMod val="50000"/>
            </a:schemeClr>
          </a:solidFill>
          <a:ln w="63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practice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FC26C20-4545-7F5C-6A15-37C8E3EE04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17F5C-E498-46DC-914F-6F75556D3BF8}" type="slidenum">
              <a:rPr lang="ko-KR" altLang="en-US" smtClean="0"/>
              <a:t>30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73578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240966-D073-FF50-C724-72F4744508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4">
            <a:extLst>
              <a:ext uri="{FF2B5EF4-FFF2-40B4-BE49-F238E27FC236}">
                <a16:creationId xmlns:a16="http://schemas.microsoft.com/office/drawing/2014/main" id="{EE7BDF0B-C904-0375-DD71-D2C4822603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0245" y="1623072"/>
            <a:ext cx="5674493" cy="3451203"/>
          </a:xfrm>
        </p:spPr>
        <p:txBody>
          <a:bodyPr anchor="ctr" anchorCtr="0">
            <a:normAutofit/>
          </a:bodyPr>
          <a:lstStyle/>
          <a:p>
            <a:pPr>
              <a:lnSpc>
                <a:spcPct val="150000"/>
              </a:lnSpc>
            </a:pPr>
            <a:r>
              <a:rPr lang="ko-KR" altLang="en-US" sz="40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데이터 분석</a:t>
            </a:r>
            <a:br>
              <a:rPr lang="en-US" altLang="ko-KR" sz="40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</a:br>
            <a:endParaRPr lang="ko-KR" altLang="en-US" sz="270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A239FFC-473E-0E13-4BB9-EA4AC54E2343}"/>
              </a:ext>
            </a:extLst>
          </p:cNvPr>
          <p:cNvSpPr txBox="1"/>
          <p:nvPr/>
        </p:nvSpPr>
        <p:spPr>
          <a:xfrm>
            <a:off x="2762520" y="3596947"/>
            <a:ext cx="3432218" cy="25453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AutoNum type="arabicPeriod"/>
            </a:pPr>
            <a:r>
              <a:rPr lang="ko-KR" altLang="en-US" sz="1800" b="1" dirty="0">
                <a:solidFill>
                  <a:schemeClr val="bg2">
                    <a:lumMod val="9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데이터 분석 과정</a:t>
            </a:r>
            <a:endParaRPr lang="en-US" altLang="ko-KR" sz="1800" b="1" dirty="0">
              <a:solidFill>
                <a:schemeClr val="bg2">
                  <a:lumMod val="90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ko-KR" altLang="en-US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데이터 </a:t>
            </a:r>
            <a:r>
              <a:rPr lang="ko-KR" altLang="en-US" b="1" dirty="0" err="1">
                <a:latin typeface="HY헤드라인M" panose="02030600000101010101" pitchFamily="18" charset="-127"/>
                <a:ea typeface="HY헤드라인M" panose="02030600000101010101" pitchFamily="18" charset="-127"/>
              </a:rPr>
              <a:t>전처리</a:t>
            </a:r>
            <a:endParaRPr lang="en-US" altLang="ko-KR" b="1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ko-KR" altLang="en-US" sz="1800" b="1" dirty="0">
                <a:solidFill>
                  <a:schemeClr val="bg2">
                    <a:lumMod val="9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데이터 시각화</a:t>
            </a:r>
            <a:endParaRPr lang="en-US" altLang="ko-KR" sz="1800" b="1" dirty="0">
              <a:solidFill>
                <a:schemeClr val="bg2">
                  <a:lumMod val="90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ko-KR" altLang="en-US" b="1" dirty="0">
                <a:solidFill>
                  <a:schemeClr val="bg2">
                    <a:lumMod val="9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기초 통계 분석</a:t>
            </a:r>
            <a:br>
              <a:rPr lang="en-US" altLang="ko-KR" sz="18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</a:br>
            <a:br>
              <a:rPr lang="en-US" altLang="ko-KR" sz="1800" dirty="0">
                <a:latin typeface="HY헤드라인M" panose="02030600000101010101" pitchFamily="18" charset="-127"/>
                <a:ea typeface="HY헤드라인M" panose="02030600000101010101" pitchFamily="18" charset="-127"/>
              </a:rPr>
            </a:br>
            <a:endParaRPr lang="ko-KR" altLang="en-US" dirty="0"/>
          </a:p>
        </p:txBody>
      </p: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2CB12B0F-0705-44FB-7429-5896A9F426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17F5C-E498-46DC-914F-6F75556D3BF8}" type="slidenum">
              <a:rPr lang="ko-KR" altLang="en-US" smtClean="0"/>
              <a:t>31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4588395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2232AA-DFF4-0611-D891-6B716F3540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직사각형 13">
            <a:extLst>
              <a:ext uri="{FF2B5EF4-FFF2-40B4-BE49-F238E27FC236}">
                <a16:creationId xmlns:a16="http://schemas.microsoft.com/office/drawing/2014/main" id="{69F76985-D105-9A0A-30C3-3E89CAD3AA54}"/>
              </a:ext>
            </a:extLst>
          </p:cNvPr>
          <p:cNvSpPr/>
          <p:nvPr/>
        </p:nvSpPr>
        <p:spPr>
          <a:xfrm>
            <a:off x="189000" y="225926"/>
            <a:ext cx="2140206" cy="392259"/>
          </a:xfrm>
          <a:prstGeom prst="rect">
            <a:avLst/>
          </a:prstGeom>
          <a:solidFill>
            <a:schemeClr val="accent1">
              <a:lumMod val="50000"/>
            </a:schemeClr>
          </a:solidFill>
          <a:ln w="63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2. </a:t>
            </a:r>
            <a:r>
              <a:rPr lang="ko-KR" altLang="en-US" sz="1400" b="1" dirty="0">
                <a:solidFill>
                  <a:schemeClr val="bg1"/>
                </a:solidFill>
              </a:rPr>
              <a:t>데이터 </a:t>
            </a:r>
            <a:r>
              <a:rPr lang="ko-KR" altLang="en-US" sz="1400" b="1" dirty="0" err="1">
                <a:solidFill>
                  <a:schemeClr val="bg1"/>
                </a:solidFill>
              </a:rPr>
              <a:t>전처리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D57E208-AE21-C04D-D887-94DDE8D14D05}"/>
              </a:ext>
            </a:extLst>
          </p:cNvPr>
          <p:cNvSpPr txBox="1"/>
          <p:nvPr/>
        </p:nvSpPr>
        <p:spPr>
          <a:xfrm>
            <a:off x="216000" y="873502"/>
            <a:ext cx="6480000" cy="87128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buAutoNum type="arabicPeriod"/>
            </a:pPr>
            <a:r>
              <a:rPr lang="ko-KR" altLang="en-US" sz="1200" dirty="0">
                <a:latin typeface="+mn-ea"/>
              </a:rPr>
              <a:t>정형데이터</a:t>
            </a:r>
            <a:endParaRPr lang="en-US" altLang="ko-KR" sz="1200" dirty="0">
              <a:latin typeface="+mn-ea"/>
            </a:endParaRPr>
          </a:p>
          <a:p>
            <a:pPr>
              <a:lnSpc>
                <a:spcPct val="120000"/>
              </a:lnSpc>
            </a:pPr>
            <a:r>
              <a:rPr lang="ko-KR" altLang="en-US" sz="1200" dirty="0">
                <a:latin typeface="+mn-ea"/>
              </a:rPr>
              <a:t>정형 데이터는 미리 정해 놓은 형식과 구조에 따라 체계적으로 저장되도록 구성된 데이터이다</a:t>
            </a:r>
            <a:r>
              <a:rPr lang="en-US" altLang="ko-KR" sz="1200" dirty="0">
                <a:latin typeface="+mn-ea"/>
              </a:rPr>
              <a:t>. </a:t>
            </a:r>
            <a:r>
              <a:rPr lang="ko-KR" altLang="en-US" sz="1200" dirty="0">
                <a:latin typeface="+mn-ea"/>
              </a:rPr>
              <a:t>지정된  행과 열로 표현할 수 있는 표 형태의 데이터를 말하며 대표적으로 엑셀 프로그램의 스프레드시트 형태의  데이터가 있다</a:t>
            </a:r>
            <a:r>
              <a:rPr lang="en-US" altLang="ko-KR" sz="1200" dirty="0">
                <a:latin typeface="+mn-ea"/>
              </a:rPr>
              <a:t>. </a:t>
            </a:r>
            <a:r>
              <a:rPr lang="ko-KR" altLang="en-US" sz="1200" dirty="0">
                <a:latin typeface="+mn-ea"/>
              </a:rPr>
              <a:t>정형 데이터는 표와 같이 명확한 구조를 가지고 있기 때문에 컴퓨터가 접근하기 쉽고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>
                <a:latin typeface="+mn-ea"/>
              </a:rPr>
              <a:t>데이터를 삽입하거나 수정하는 등의 관리가 용이하므로 데이터를 분석하거나 기계 학습의 학습 데이터로 사용하기에 편리하다</a:t>
            </a:r>
            <a:r>
              <a:rPr lang="en-US" altLang="ko-KR" sz="1200" dirty="0">
                <a:latin typeface="+mn-ea"/>
              </a:rPr>
              <a:t>.</a:t>
            </a:r>
          </a:p>
          <a:p>
            <a:pPr>
              <a:lnSpc>
                <a:spcPct val="120000"/>
              </a:lnSpc>
            </a:pPr>
            <a:endParaRPr lang="en-US" altLang="ko-KR" sz="1200" dirty="0">
              <a:latin typeface="+mn-ea"/>
            </a:endParaRPr>
          </a:p>
          <a:p>
            <a:pPr>
              <a:lnSpc>
                <a:spcPct val="120000"/>
              </a:lnSpc>
            </a:pPr>
            <a:endParaRPr lang="en-US" altLang="ko-KR" sz="1200" dirty="0">
              <a:latin typeface="+mn-ea"/>
            </a:endParaRPr>
          </a:p>
          <a:p>
            <a:pPr>
              <a:lnSpc>
                <a:spcPct val="120000"/>
              </a:lnSpc>
            </a:pPr>
            <a:endParaRPr lang="en-US" altLang="ko-KR" sz="1200" dirty="0">
              <a:latin typeface="+mn-ea"/>
            </a:endParaRPr>
          </a:p>
          <a:p>
            <a:pPr>
              <a:lnSpc>
                <a:spcPct val="120000"/>
              </a:lnSpc>
            </a:pPr>
            <a:endParaRPr lang="en-US" altLang="ko-KR" sz="1200" dirty="0">
              <a:latin typeface="+mn-ea"/>
            </a:endParaRPr>
          </a:p>
          <a:p>
            <a:pPr>
              <a:lnSpc>
                <a:spcPct val="120000"/>
              </a:lnSpc>
            </a:pPr>
            <a:endParaRPr lang="en-US" altLang="ko-KR" sz="1200" dirty="0">
              <a:latin typeface="+mn-ea"/>
            </a:endParaRPr>
          </a:p>
          <a:p>
            <a:pPr>
              <a:lnSpc>
                <a:spcPct val="120000"/>
              </a:lnSpc>
            </a:pPr>
            <a:endParaRPr lang="en-US" altLang="ko-KR" sz="1200" dirty="0">
              <a:latin typeface="+mn-ea"/>
            </a:endParaRPr>
          </a:p>
          <a:p>
            <a:pPr>
              <a:lnSpc>
                <a:spcPct val="120000"/>
              </a:lnSpc>
            </a:pPr>
            <a:endParaRPr lang="en-US" altLang="ko-KR" sz="1200" dirty="0">
              <a:latin typeface="+mn-ea"/>
            </a:endParaRPr>
          </a:p>
          <a:p>
            <a:pPr>
              <a:lnSpc>
                <a:spcPct val="120000"/>
              </a:lnSpc>
            </a:pPr>
            <a:endParaRPr lang="en-US" altLang="ko-KR" sz="1200" dirty="0">
              <a:latin typeface="+mn-ea"/>
            </a:endParaRPr>
          </a:p>
          <a:p>
            <a:pPr>
              <a:lnSpc>
                <a:spcPct val="120000"/>
              </a:lnSpc>
            </a:pPr>
            <a:endParaRPr lang="en-US" altLang="ko-KR" sz="1200" dirty="0">
              <a:latin typeface="+mn-ea"/>
            </a:endParaRPr>
          </a:p>
          <a:p>
            <a:pPr>
              <a:lnSpc>
                <a:spcPct val="120000"/>
              </a:lnSpc>
            </a:pPr>
            <a:endParaRPr lang="en-US" altLang="ko-KR" sz="1200" dirty="0">
              <a:latin typeface="+mn-ea"/>
            </a:endParaRPr>
          </a:p>
          <a:p>
            <a:pPr>
              <a:lnSpc>
                <a:spcPct val="120000"/>
              </a:lnSpc>
            </a:pPr>
            <a:endParaRPr lang="en-US" altLang="ko-KR" sz="1200" dirty="0">
              <a:latin typeface="+mn-ea"/>
            </a:endParaRPr>
          </a:p>
          <a:p>
            <a:pPr>
              <a:lnSpc>
                <a:spcPct val="120000"/>
              </a:lnSpc>
            </a:pPr>
            <a:endParaRPr lang="en-US" altLang="ko-KR" sz="1200" dirty="0">
              <a:latin typeface="+mn-ea"/>
            </a:endParaRPr>
          </a:p>
          <a:p>
            <a:pPr>
              <a:lnSpc>
                <a:spcPct val="120000"/>
              </a:lnSpc>
            </a:pPr>
            <a:endParaRPr lang="en-US" altLang="ko-KR" sz="1200" dirty="0">
              <a:latin typeface="+mn-ea"/>
            </a:endParaRPr>
          </a:p>
          <a:p>
            <a:pPr>
              <a:lnSpc>
                <a:spcPct val="120000"/>
              </a:lnSpc>
            </a:pPr>
            <a:endParaRPr lang="en-US" altLang="ko-KR" sz="1200" dirty="0">
              <a:latin typeface="+mn-ea"/>
            </a:endParaRPr>
          </a:p>
          <a:p>
            <a:pPr>
              <a:lnSpc>
                <a:spcPct val="120000"/>
              </a:lnSpc>
            </a:pPr>
            <a:endParaRPr lang="en-US" altLang="ko-KR" sz="1200" dirty="0">
              <a:latin typeface="+mn-ea"/>
            </a:endParaRPr>
          </a:p>
          <a:p>
            <a:pPr>
              <a:lnSpc>
                <a:spcPct val="120000"/>
              </a:lnSpc>
            </a:pPr>
            <a:endParaRPr lang="en-US" altLang="ko-KR" sz="1200" dirty="0">
              <a:latin typeface="+mn-ea"/>
            </a:endParaRPr>
          </a:p>
          <a:p>
            <a:pPr>
              <a:lnSpc>
                <a:spcPct val="120000"/>
              </a:lnSpc>
            </a:pPr>
            <a:endParaRPr lang="en-US" altLang="ko-KR" sz="1200" dirty="0">
              <a:latin typeface="+mn-ea"/>
            </a:endParaRPr>
          </a:p>
          <a:p>
            <a:pPr>
              <a:lnSpc>
                <a:spcPct val="120000"/>
              </a:lnSpc>
            </a:pPr>
            <a:endParaRPr lang="en-US" altLang="ko-KR" sz="1200" dirty="0">
              <a:latin typeface="+mn-ea"/>
            </a:endParaRPr>
          </a:p>
          <a:p>
            <a:pPr>
              <a:lnSpc>
                <a:spcPct val="120000"/>
              </a:lnSpc>
            </a:pPr>
            <a:endParaRPr lang="en-US" altLang="ko-KR" sz="1200" dirty="0">
              <a:latin typeface="+mn-ea"/>
            </a:endParaRPr>
          </a:p>
          <a:p>
            <a:pPr>
              <a:lnSpc>
                <a:spcPct val="120000"/>
              </a:lnSpc>
            </a:pPr>
            <a:endParaRPr lang="en-US" altLang="ko-KR" sz="1200" dirty="0">
              <a:latin typeface="+mn-ea"/>
            </a:endParaRPr>
          </a:p>
          <a:p>
            <a:pPr>
              <a:lnSpc>
                <a:spcPct val="120000"/>
              </a:lnSpc>
            </a:pPr>
            <a:endParaRPr lang="en-US" altLang="ko-KR" sz="1200" dirty="0">
              <a:latin typeface="+mn-ea"/>
            </a:endParaRPr>
          </a:p>
          <a:p>
            <a:pPr>
              <a:lnSpc>
                <a:spcPct val="120000"/>
              </a:lnSpc>
            </a:pPr>
            <a:r>
              <a:rPr lang="en-US" altLang="ko-KR" sz="1200" dirty="0">
                <a:latin typeface="+mn-ea"/>
              </a:rPr>
              <a:t>2. </a:t>
            </a:r>
            <a:r>
              <a:rPr lang="ko-KR" altLang="en-US" sz="1200" dirty="0">
                <a:latin typeface="+mn-ea"/>
              </a:rPr>
              <a:t>정형데이터의 표현</a:t>
            </a:r>
            <a:endParaRPr lang="en-US" altLang="ko-KR" sz="1200" dirty="0">
              <a:latin typeface="+mn-ea"/>
            </a:endParaRPr>
          </a:p>
          <a:p>
            <a:pPr>
              <a:lnSpc>
                <a:spcPct val="120000"/>
              </a:lnSpc>
            </a:pPr>
            <a:r>
              <a:rPr lang="ko-KR" altLang="en-US" sz="1200" dirty="0">
                <a:latin typeface="+mn-ea"/>
              </a:rPr>
              <a:t>인공지능 기계 학습에서 컴퓨터가 정형 데이터를 표현하는 대표적인 방법에는 리스트와 배열이 있으며 이것은 수학에서의 벡터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>
                <a:latin typeface="+mn-ea"/>
              </a:rPr>
              <a:t>행렬과 비슷하다</a:t>
            </a:r>
            <a:r>
              <a:rPr lang="en-US" altLang="ko-KR" sz="1200" dirty="0">
                <a:latin typeface="+mn-ea"/>
              </a:rPr>
              <a:t>. </a:t>
            </a:r>
          </a:p>
          <a:p>
            <a:pPr>
              <a:lnSpc>
                <a:spcPct val="120000"/>
              </a:lnSpc>
            </a:pPr>
            <a:r>
              <a:rPr lang="ko-KR" altLang="en-US" sz="1200" dirty="0">
                <a:latin typeface="+mn-ea"/>
              </a:rPr>
              <a:t>리스트</a:t>
            </a:r>
            <a:r>
              <a:rPr lang="en-US" altLang="ko-KR" sz="1200" dirty="0">
                <a:latin typeface="+mn-ea"/>
              </a:rPr>
              <a:t>(list)</a:t>
            </a:r>
            <a:r>
              <a:rPr lang="ko-KR" altLang="en-US" sz="1200" dirty="0">
                <a:latin typeface="+mn-ea"/>
              </a:rPr>
              <a:t>는 데이터들을 순서대로 연결해 놓은 자료 구조로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>
                <a:latin typeface="+mn-ea"/>
              </a:rPr>
              <a:t>필요할 때마다 메모리를 할당하여 데이터를 저장하여 관리한다</a:t>
            </a:r>
            <a:r>
              <a:rPr lang="en-US" altLang="ko-KR" sz="1200" dirty="0">
                <a:latin typeface="+mn-ea"/>
              </a:rPr>
              <a:t>. </a:t>
            </a:r>
            <a:r>
              <a:rPr lang="ko-KR" altLang="en-US" sz="1200" dirty="0">
                <a:latin typeface="+mn-ea"/>
              </a:rPr>
              <a:t>배열</a:t>
            </a:r>
            <a:r>
              <a:rPr lang="en-US" altLang="ko-KR" sz="1200" dirty="0">
                <a:latin typeface="+mn-ea"/>
              </a:rPr>
              <a:t>(array)</a:t>
            </a:r>
            <a:r>
              <a:rPr lang="ko-KR" altLang="en-US" sz="1200" dirty="0">
                <a:latin typeface="+mn-ea"/>
              </a:rPr>
              <a:t>은 데이터들을 하나의 이름으로 모아 놓은 자료 구조로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>
                <a:latin typeface="+mn-ea"/>
              </a:rPr>
              <a:t>배열을 생성할 때에 메모리를 미리 할당하며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>
                <a:latin typeface="+mn-ea"/>
              </a:rPr>
              <a:t>인덱스를 이용하여 데이터의 삽입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>
                <a:latin typeface="+mn-ea"/>
              </a:rPr>
              <a:t>삭제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>
                <a:latin typeface="+mn-ea"/>
              </a:rPr>
              <a:t>검색 등에서 효율적이다</a:t>
            </a:r>
            <a:r>
              <a:rPr lang="en-US" altLang="ko-KR" sz="1200" dirty="0">
                <a:latin typeface="+mn-ea"/>
              </a:rPr>
              <a:t>. </a:t>
            </a:r>
          </a:p>
          <a:p>
            <a:pPr>
              <a:lnSpc>
                <a:spcPct val="120000"/>
              </a:lnSpc>
            </a:pPr>
            <a:endParaRPr lang="en-US" altLang="ko-KR" sz="1200" dirty="0">
              <a:latin typeface="+mn-ea"/>
            </a:endParaRPr>
          </a:p>
          <a:p>
            <a:pPr>
              <a:lnSpc>
                <a:spcPct val="120000"/>
              </a:lnSpc>
            </a:pPr>
            <a:r>
              <a:rPr lang="ko-KR" altLang="en-US" sz="1200" dirty="0">
                <a:latin typeface="+mn-ea"/>
              </a:rPr>
              <a:t>파이선에서의 리스트는 데이터의 순서가 있는 시퀀스 데이터이며 인덱스는 데이터가 있는 위치를 나타낸다</a:t>
            </a:r>
            <a:r>
              <a:rPr lang="en-US" altLang="ko-KR" sz="1200" dirty="0">
                <a:latin typeface="+mn-ea"/>
              </a:rPr>
              <a:t>.</a:t>
            </a:r>
          </a:p>
          <a:p>
            <a:pPr>
              <a:lnSpc>
                <a:spcPct val="120000"/>
              </a:lnSpc>
            </a:pPr>
            <a:endParaRPr lang="en-US" altLang="ko-KR" sz="1200" dirty="0">
              <a:latin typeface="+mn-ea"/>
            </a:endParaRPr>
          </a:p>
          <a:p>
            <a:pPr>
              <a:lnSpc>
                <a:spcPct val="120000"/>
              </a:lnSpc>
            </a:pPr>
            <a:endParaRPr lang="en-US" altLang="ko-KR" sz="1200" dirty="0">
              <a:latin typeface="+mn-ea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2860F915-ECF7-55E0-5787-08658CA8B4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217" y="2424310"/>
            <a:ext cx="5559565" cy="4169674"/>
          </a:xfrm>
          <a:prstGeom prst="rect">
            <a:avLst/>
          </a:prstGeom>
          <a:ln>
            <a:solidFill>
              <a:schemeClr val="bg2">
                <a:lumMod val="90000"/>
              </a:schemeClr>
            </a:solidFill>
          </a:ln>
        </p:spPr>
      </p:pic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D683D198-F409-6B9C-6C29-E722750CB4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17F5C-E498-46DC-914F-6F75556D3BF8}" type="slidenum">
              <a:rPr lang="ko-KR" altLang="en-US" smtClean="0"/>
              <a:t>32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6793236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015501-3A42-AB0F-C43C-CE2C7F045C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F7EED02-C616-CBB8-60C4-C2992E2892D7}"/>
              </a:ext>
            </a:extLst>
          </p:cNvPr>
          <p:cNvSpPr txBox="1"/>
          <p:nvPr/>
        </p:nvSpPr>
        <p:spPr>
          <a:xfrm>
            <a:off x="216000" y="725585"/>
            <a:ext cx="6480000" cy="62752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1200" dirty="0">
                <a:latin typeface="+mn-ea"/>
              </a:rPr>
              <a:t>정형 데이터는 표로 표현될 수 있으며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>
                <a:latin typeface="+mn-ea"/>
              </a:rPr>
              <a:t>표의 데이터를 리스트와 배열로 표현할 수 있다</a:t>
            </a:r>
            <a:r>
              <a:rPr lang="en-US" altLang="ko-KR" sz="1200" dirty="0">
                <a:latin typeface="+mn-ea"/>
              </a:rPr>
              <a:t>.</a:t>
            </a:r>
          </a:p>
          <a:p>
            <a:pPr>
              <a:lnSpc>
                <a:spcPct val="120000"/>
              </a:lnSpc>
            </a:pPr>
            <a:endParaRPr lang="en-US" altLang="ko-KR" sz="1200" dirty="0">
              <a:latin typeface="+mn-ea"/>
            </a:endParaRPr>
          </a:p>
          <a:p>
            <a:pPr>
              <a:lnSpc>
                <a:spcPct val="120000"/>
              </a:lnSpc>
            </a:pPr>
            <a:endParaRPr lang="en-US" altLang="ko-KR" sz="1200" dirty="0">
              <a:latin typeface="+mn-ea"/>
            </a:endParaRPr>
          </a:p>
          <a:p>
            <a:pPr>
              <a:lnSpc>
                <a:spcPct val="120000"/>
              </a:lnSpc>
            </a:pPr>
            <a:endParaRPr lang="en-US" altLang="ko-KR" sz="1200" dirty="0">
              <a:latin typeface="+mn-ea"/>
            </a:endParaRPr>
          </a:p>
          <a:p>
            <a:pPr>
              <a:lnSpc>
                <a:spcPct val="120000"/>
              </a:lnSpc>
            </a:pPr>
            <a:endParaRPr lang="en-US" altLang="ko-KR" sz="1200" dirty="0">
              <a:latin typeface="+mn-ea"/>
            </a:endParaRPr>
          </a:p>
          <a:p>
            <a:pPr>
              <a:lnSpc>
                <a:spcPct val="120000"/>
              </a:lnSpc>
            </a:pPr>
            <a:endParaRPr lang="en-US" altLang="ko-KR" sz="1200" dirty="0">
              <a:latin typeface="+mn-ea"/>
            </a:endParaRPr>
          </a:p>
          <a:p>
            <a:pPr>
              <a:lnSpc>
                <a:spcPct val="120000"/>
              </a:lnSpc>
            </a:pPr>
            <a:endParaRPr lang="en-US" altLang="ko-KR" sz="1200" dirty="0">
              <a:latin typeface="+mn-ea"/>
            </a:endParaRPr>
          </a:p>
          <a:p>
            <a:pPr>
              <a:lnSpc>
                <a:spcPct val="120000"/>
              </a:lnSpc>
            </a:pPr>
            <a:endParaRPr lang="en-US" altLang="ko-KR" sz="1200" dirty="0">
              <a:latin typeface="+mn-ea"/>
            </a:endParaRPr>
          </a:p>
          <a:p>
            <a:pPr>
              <a:lnSpc>
                <a:spcPct val="120000"/>
              </a:lnSpc>
            </a:pPr>
            <a:endParaRPr lang="en-US" altLang="ko-KR" sz="1200" dirty="0">
              <a:latin typeface="+mn-ea"/>
            </a:endParaRPr>
          </a:p>
          <a:p>
            <a:pPr>
              <a:lnSpc>
                <a:spcPct val="120000"/>
              </a:lnSpc>
            </a:pPr>
            <a:endParaRPr lang="en-US" altLang="ko-KR" sz="1200" dirty="0">
              <a:latin typeface="+mn-ea"/>
            </a:endParaRPr>
          </a:p>
          <a:p>
            <a:pPr>
              <a:lnSpc>
                <a:spcPct val="120000"/>
              </a:lnSpc>
            </a:pPr>
            <a:endParaRPr lang="en-US" altLang="ko-KR" sz="1200" dirty="0">
              <a:latin typeface="+mn-ea"/>
            </a:endParaRPr>
          </a:p>
          <a:p>
            <a:pPr>
              <a:lnSpc>
                <a:spcPct val="120000"/>
              </a:lnSpc>
            </a:pPr>
            <a:r>
              <a:rPr lang="ko-KR" altLang="en-US" sz="1200" dirty="0">
                <a:latin typeface="+mn-ea"/>
              </a:rPr>
              <a:t>위의 표는 행과 열의 속성이 각각 지역과 병원의 표시 과목으로 정해져 있는 정형 데이터의 대표적인 형태이다</a:t>
            </a:r>
            <a:r>
              <a:rPr lang="en-US" altLang="ko-KR" sz="1200" dirty="0">
                <a:latin typeface="+mn-ea"/>
              </a:rPr>
              <a:t>. </a:t>
            </a:r>
            <a:r>
              <a:rPr lang="ko-KR" altLang="en-US" sz="1200" dirty="0">
                <a:latin typeface="+mn-ea"/>
              </a:rPr>
              <a:t>강남구의 병원 수를 리스트로 표현하면 다음과 같다</a:t>
            </a:r>
            <a:r>
              <a:rPr lang="en-US" altLang="ko-KR" sz="1200" dirty="0">
                <a:latin typeface="+mn-ea"/>
              </a:rPr>
              <a:t>. </a:t>
            </a:r>
          </a:p>
          <a:p>
            <a:pPr>
              <a:lnSpc>
                <a:spcPct val="120000"/>
              </a:lnSpc>
            </a:pPr>
            <a:endParaRPr lang="en-US" altLang="ko-KR" sz="1200" dirty="0">
              <a:latin typeface="+mn-ea"/>
            </a:endParaRPr>
          </a:p>
          <a:p>
            <a:pPr>
              <a:lnSpc>
                <a:spcPct val="120000"/>
              </a:lnSpc>
            </a:pPr>
            <a:endParaRPr lang="en-US" altLang="ko-KR" sz="1200" dirty="0">
              <a:latin typeface="+mn-ea"/>
            </a:endParaRPr>
          </a:p>
          <a:p>
            <a:pPr>
              <a:lnSpc>
                <a:spcPct val="120000"/>
              </a:lnSpc>
            </a:pPr>
            <a:endParaRPr lang="en-US" altLang="ko-KR" sz="1200" dirty="0">
              <a:latin typeface="+mn-ea"/>
            </a:endParaRPr>
          </a:p>
          <a:p>
            <a:pPr>
              <a:lnSpc>
                <a:spcPct val="120000"/>
              </a:lnSpc>
            </a:pPr>
            <a:r>
              <a:rPr lang="en-US" altLang="ko-KR" sz="1200" dirty="0">
                <a:latin typeface="+mn-ea"/>
              </a:rPr>
              <a:t>4</a:t>
            </a:r>
            <a:r>
              <a:rPr lang="ko-KR" altLang="en-US" sz="1200" dirty="0">
                <a:latin typeface="+mn-ea"/>
              </a:rPr>
              <a:t>개 지역의 표시 과목별 병원 수 데이터를 하나의 배열로 표현하면 다음과 같다</a:t>
            </a:r>
            <a:r>
              <a:rPr lang="en-US" altLang="ko-KR" sz="1200" dirty="0">
                <a:latin typeface="+mn-ea"/>
              </a:rPr>
              <a:t>. </a:t>
            </a:r>
          </a:p>
          <a:p>
            <a:pPr>
              <a:lnSpc>
                <a:spcPct val="120000"/>
              </a:lnSpc>
            </a:pPr>
            <a:endParaRPr lang="en-US" altLang="ko-KR" sz="1200" dirty="0">
              <a:latin typeface="+mn-ea"/>
            </a:endParaRPr>
          </a:p>
          <a:p>
            <a:pPr>
              <a:lnSpc>
                <a:spcPct val="120000"/>
              </a:lnSpc>
            </a:pPr>
            <a:endParaRPr lang="en-US" altLang="ko-KR" sz="1200" dirty="0">
              <a:latin typeface="+mn-ea"/>
            </a:endParaRPr>
          </a:p>
          <a:p>
            <a:pPr>
              <a:lnSpc>
                <a:spcPct val="120000"/>
              </a:lnSpc>
            </a:pPr>
            <a:endParaRPr lang="en-US" altLang="ko-KR" sz="1200" dirty="0">
              <a:latin typeface="+mn-ea"/>
            </a:endParaRPr>
          </a:p>
          <a:p>
            <a:pPr>
              <a:lnSpc>
                <a:spcPct val="120000"/>
              </a:lnSpc>
            </a:pPr>
            <a:endParaRPr lang="en-US" altLang="ko-KR" sz="1200" dirty="0">
              <a:latin typeface="+mn-ea"/>
            </a:endParaRPr>
          </a:p>
          <a:p>
            <a:pPr>
              <a:lnSpc>
                <a:spcPct val="120000"/>
              </a:lnSpc>
            </a:pPr>
            <a:endParaRPr lang="en-US" altLang="ko-KR" sz="1200" dirty="0">
              <a:latin typeface="+mn-ea"/>
            </a:endParaRPr>
          </a:p>
          <a:p>
            <a:pPr>
              <a:lnSpc>
                <a:spcPct val="120000"/>
              </a:lnSpc>
            </a:pPr>
            <a:endParaRPr lang="en-US" altLang="ko-KR" sz="1200" dirty="0">
              <a:latin typeface="+mn-ea"/>
            </a:endParaRPr>
          </a:p>
          <a:p>
            <a:pPr>
              <a:lnSpc>
                <a:spcPct val="120000"/>
              </a:lnSpc>
            </a:pPr>
            <a:endParaRPr lang="en-US" altLang="ko-KR" sz="1200" dirty="0">
              <a:latin typeface="+mn-ea"/>
            </a:endParaRPr>
          </a:p>
          <a:p>
            <a:pPr>
              <a:lnSpc>
                <a:spcPct val="120000"/>
              </a:lnSpc>
            </a:pPr>
            <a:endParaRPr lang="en-US" altLang="ko-KR" sz="1200" dirty="0">
              <a:latin typeface="+mn-ea"/>
            </a:endParaRPr>
          </a:p>
          <a:p>
            <a:pPr>
              <a:lnSpc>
                <a:spcPct val="120000"/>
              </a:lnSpc>
            </a:pPr>
            <a:endParaRPr lang="en-US" altLang="ko-KR" sz="1200" dirty="0">
              <a:latin typeface="+mn-ea"/>
            </a:endParaRPr>
          </a:p>
          <a:p>
            <a:pPr lvl="1">
              <a:lnSpc>
                <a:spcPct val="120000"/>
              </a:lnSpc>
            </a:pPr>
            <a:endParaRPr lang="en-US" altLang="ko-KR" sz="1200" dirty="0">
              <a:latin typeface="+mn-ea"/>
            </a:endParaRPr>
          </a:p>
          <a:p>
            <a:pPr>
              <a:lnSpc>
                <a:spcPct val="120000"/>
              </a:lnSpc>
            </a:pPr>
            <a:endParaRPr lang="en-US" altLang="ko-KR" sz="1200" dirty="0">
              <a:latin typeface="+mn-ea"/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ADCC0F35-2FCB-09EC-2483-A7D2F3BF9522}"/>
              </a:ext>
            </a:extLst>
          </p:cNvPr>
          <p:cNvSpPr/>
          <p:nvPr/>
        </p:nvSpPr>
        <p:spPr>
          <a:xfrm>
            <a:off x="189000" y="225926"/>
            <a:ext cx="2140206" cy="392259"/>
          </a:xfrm>
          <a:prstGeom prst="rect">
            <a:avLst/>
          </a:prstGeom>
          <a:solidFill>
            <a:schemeClr val="accent1">
              <a:lumMod val="50000"/>
            </a:schemeClr>
          </a:solidFill>
          <a:ln w="63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2. </a:t>
            </a:r>
            <a:r>
              <a:rPr lang="ko-KR" altLang="en-US" sz="1400" b="1" dirty="0">
                <a:solidFill>
                  <a:schemeClr val="bg1"/>
                </a:solidFill>
              </a:rPr>
              <a:t>데이터 </a:t>
            </a:r>
            <a:r>
              <a:rPr lang="ko-KR" altLang="en-US" sz="1400" b="1" dirty="0" err="1">
                <a:solidFill>
                  <a:schemeClr val="bg1"/>
                </a:solidFill>
              </a:rPr>
              <a:t>전처리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0C6E2AFA-18AF-9427-77AB-88195665D7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9042" y="1052935"/>
            <a:ext cx="3554629" cy="2091469"/>
          </a:xfrm>
          <a:prstGeom prst="rect">
            <a:avLst/>
          </a:prstGeom>
          <a:ln>
            <a:solidFill>
              <a:schemeClr val="bg2">
                <a:lumMod val="90000"/>
              </a:schemeClr>
            </a:solidFill>
          </a:ln>
        </p:spPr>
      </p:pic>
      <p:sp>
        <p:nvSpPr>
          <p:cNvPr id="6" name="직사각형 5">
            <a:extLst>
              <a:ext uri="{FF2B5EF4-FFF2-40B4-BE49-F238E27FC236}">
                <a16:creationId xmlns:a16="http://schemas.microsoft.com/office/drawing/2014/main" id="{B0953719-5D0F-1199-ABB5-D44E8FCE20E2}"/>
              </a:ext>
            </a:extLst>
          </p:cNvPr>
          <p:cNvSpPr/>
          <p:nvPr/>
        </p:nvSpPr>
        <p:spPr>
          <a:xfrm>
            <a:off x="1825094" y="3682164"/>
            <a:ext cx="2630904" cy="333572"/>
          </a:xfrm>
          <a:prstGeom prst="rect">
            <a:avLst/>
          </a:prstGeom>
          <a:noFill/>
          <a:ln w="6350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/>
                </a:solidFill>
              </a:rPr>
              <a:t>강남구 </a:t>
            </a:r>
            <a:r>
              <a:rPr lang="en-US" altLang="ko-KR" sz="1200" dirty="0">
                <a:solidFill>
                  <a:schemeClr val="tx1"/>
                </a:solidFill>
              </a:rPr>
              <a:t>= [79, 25, 28, 28, 68]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701CF4C7-7215-98EB-8EDA-E189F516C5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5094" y="4593736"/>
            <a:ext cx="2630904" cy="1713305"/>
          </a:xfrm>
          <a:prstGeom prst="rect">
            <a:avLst/>
          </a:prstGeom>
          <a:ln>
            <a:solidFill>
              <a:schemeClr val="bg2">
                <a:lumMod val="90000"/>
              </a:schemeClr>
            </a:solidFill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AA373C9-791F-F83A-C7C9-A32C316B38FD}"/>
              </a:ext>
            </a:extLst>
          </p:cNvPr>
          <p:cNvSpPr txBox="1"/>
          <p:nvPr/>
        </p:nvSpPr>
        <p:spPr>
          <a:xfrm>
            <a:off x="363829" y="6361556"/>
            <a:ext cx="6130342" cy="3318665"/>
          </a:xfrm>
          <a:prstGeom prst="rect">
            <a:avLst/>
          </a:prstGeom>
          <a:noFill/>
          <a:ln w="6350">
            <a:solidFill>
              <a:schemeClr val="bg2">
                <a:lumMod val="90000"/>
              </a:schemeClr>
            </a:solidFill>
          </a:ln>
        </p:spPr>
        <p:txBody>
          <a:bodyPr wrap="square">
            <a:spAutoFit/>
          </a:bodyPr>
          <a:lstStyle/>
          <a:p>
            <a:pPr>
              <a:lnSpc>
                <a:spcPts val="1425"/>
              </a:lnSpc>
              <a:buNone/>
            </a:pPr>
            <a:r>
              <a:rPr lang="en-US" altLang="ko-KR" sz="1050" b="1" dirty="0">
                <a:solidFill>
                  <a:srgbClr val="006699"/>
                </a:solidFill>
                <a:effectLst/>
                <a:latin typeface="Courier New" panose="02070309020205020404" pitchFamily="49" charset="0"/>
              </a:rPr>
              <a:t>import</a:t>
            </a:r>
            <a:r>
              <a:rPr lang="ko-KR" altLang="en-US" sz="105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altLang="ko-KR" sz="1050" b="0" dirty="0" err="1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numpy</a:t>
            </a:r>
            <a:r>
              <a:rPr lang="en-US" altLang="ko-KR" sz="105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altLang="ko-KR" sz="1050" b="1" dirty="0">
                <a:solidFill>
                  <a:srgbClr val="006699"/>
                </a:solidFill>
                <a:effectLst/>
                <a:latin typeface="Courier New" panose="02070309020205020404" pitchFamily="49" charset="0"/>
              </a:rPr>
              <a:t>as</a:t>
            </a:r>
            <a:r>
              <a:rPr lang="ko-KR" altLang="en-US" sz="105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altLang="ko-KR" sz="105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np</a:t>
            </a:r>
            <a:br>
              <a:rPr lang="en-US" altLang="ko-KR" sz="105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</a:br>
            <a:endParaRPr lang="en-US" altLang="ko-KR" sz="1050" b="0" dirty="0">
              <a:solidFill>
                <a:srgbClr val="3B3B3B"/>
              </a:solidFill>
              <a:effectLst/>
              <a:latin typeface="Courier New" panose="02070309020205020404" pitchFamily="49" charset="0"/>
            </a:endParaRPr>
          </a:p>
          <a:p>
            <a:pPr>
              <a:lnSpc>
                <a:spcPts val="1425"/>
              </a:lnSpc>
              <a:buNone/>
            </a:pPr>
            <a:r>
              <a:rPr lang="ko-KR" altLang="en-US" sz="105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내과 </a:t>
            </a:r>
            <a:r>
              <a:rPr lang="en-US" altLang="ko-KR" sz="1050" b="1" dirty="0">
                <a:solidFill>
                  <a:srgbClr val="006699"/>
                </a:solidFill>
                <a:effectLst/>
                <a:latin typeface="Courier New" panose="02070309020205020404" pitchFamily="49" charset="0"/>
              </a:rPr>
              <a:t>=</a:t>
            </a:r>
            <a:r>
              <a:rPr lang="ko-KR" altLang="en-US" sz="105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altLang="ko-KR" sz="105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[</a:t>
            </a:r>
            <a:r>
              <a:rPr lang="en-US" altLang="ko-KR" sz="105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79</a:t>
            </a:r>
            <a:r>
              <a:rPr lang="en-US" altLang="ko-KR" sz="105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</a:t>
            </a:r>
            <a:r>
              <a:rPr lang="ko-KR" altLang="en-US" sz="105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altLang="ko-KR" sz="105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60</a:t>
            </a:r>
            <a:r>
              <a:rPr lang="en-US" altLang="ko-KR" sz="105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</a:t>
            </a:r>
            <a:r>
              <a:rPr lang="ko-KR" altLang="en-US" sz="105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altLang="ko-KR" sz="105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50</a:t>
            </a:r>
            <a:r>
              <a:rPr lang="en-US" altLang="ko-KR" sz="105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</a:t>
            </a:r>
            <a:r>
              <a:rPr lang="ko-KR" altLang="en-US" sz="105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altLang="ko-KR" sz="105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31</a:t>
            </a:r>
            <a:r>
              <a:rPr lang="en-US" altLang="ko-KR" sz="105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]</a:t>
            </a:r>
            <a:endParaRPr lang="ko-KR" altLang="en-US" sz="1050" b="0" dirty="0">
              <a:solidFill>
                <a:srgbClr val="3B3B3B"/>
              </a:solidFill>
              <a:effectLst/>
              <a:latin typeface="Courier New" panose="02070309020205020404" pitchFamily="49" charset="0"/>
            </a:endParaRPr>
          </a:p>
          <a:p>
            <a:pPr>
              <a:lnSpc>
                <a:spcPts val="1425"/>
              </a:lnSpc>
              <a:buNone/>
            </a:pPr>
            <a:r>
              <a:rPr lang="ko-KR" altLang="en-US" sz="105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외과 </a:t>
            </a:r>
            <a:r>
              <a:rPr lang="en-US" altLang="ko-KR" sz="1050" b="1" dirty="0">
                <a:solidFill>
                  <a:srgbClr val="006699"/>
                </a:solidFill>
                <a:effectLst/>
                <a:latin typeface="Courier New" panose="02070309020205020404" pitchFamily="49" charset="0"/>
              </a:rPr>
              <a:t>=</a:t>
            </a:r>
            <a:r>
              <a:rPr lang="ko-KR" altLang="en-US" sz="105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altLang="ko-KR" sz="105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[</a:t>
            </a:r>
            <a:r>
              <a:rPr lang="en-US" altLang="ko-KR" sz="105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25</a:t>
            </a:r>
            <a:r>
              <a:rPr lang="en-US" altLang="ko-KR" sz="105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</a:t>
            </a:r>
            <a:r>
              <a:rPr lang="ko-KR" altLang="en-US" sz="105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altLang="ko-KR" sz="105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8</a:t>
            </a:r>
            <a:r>
              <a:rPr lang="en-US" altLang="ko-KR" sz="105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</a:t>
            </a:r>
            <a:r>
              <a:rPr lang="ko-KR" altLang="en-US" sz="105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altLang="ko-KR" sz="105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6</a:t>
            </a:r>
            <a:r>
              <a:rPr lang="en-US" altLang="ko-KR" sz="105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</a:t>
            </a:r>
            <a:r>
              <a:rPr lang="ko-KR" altLang="en-US" sz="105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altLang="ko-KR" sz="105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3</a:t>
            </a:r>
            <a:r>
              <a:rPr lang="en-US" altLang="ko-KR" sz="105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]</a:t>
            </a:r>
            <a:endParaRPr lang="ko-KR" altLang="en-US" sz="1050" b="0" dirty="0">
              <a:solidFill>
                <a:srgbClr val="3B3B3B"/>
              </a:solidFill>
              <a:effectLst/>
              <a:latin typeface="Courier New" panose="02070309020205020404" pitchFamily="49" charset="0"/>
            </a:endParaRPr>
          </a:p>
          <a:p>
            <a:pPr>
              <a:lnSpc>
                <a:spcPts val="1425"/>
              </a:lnSpc>
              <a:buNone/>
            </a:pPr>
            <a:r>
              <a:rPr lang="ko-KR" altLang="en-US" sz="105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정형외과 </a:t>
            </a:r>
            <a:r>
              <a:rPr lang="en-US" altLang="ko-KR" sz="1050" b="1" dirty="0">
                <a:solidFill>
                  <a:srgbClr val="006699"/>
                </a:solidFill>
                <a:effectLst/>
                <a:latin typeface="Courier New" panose="02070309020205020404" pitchFamily="49" charset="0"/>
              </a:rPr>
              <a:t>=</a:t>
            </a:r>
            <a:r>
              <a:rPr lang="ko-KR" altLang="en-US" sz="105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altLang="ko-KR" sz="105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[</a:t>
            </a:r>
            <a:r>
              <a:rPr lang="en-US" altLang="ko-KR" sz="105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28</a:t>
            </a:r>
            <a:r>
              <a:rPr lang="en-US" altLang="ko-KR" sz="105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</a:t>
            </a:r>
            <a:r>
              <a:rPr lang="ko-KR" altLang="en-US" sz="105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altLang="ko-KR" sz="105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28</a:t>
            </a:r>
            <a:r>
              <a:rPr lang="en-US" altLang="ko-KR" sz="105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</a:t>
            </a:r>
            <a:r>
              <a:rPr lang="ko-KR" altLang="en-US" sz="105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altLang="ko-KR" sz="105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26</a:t>
            </a:r>
            <a:r>
              <a:rPr lang="en-US" altLang="ko-KR" sz="105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</a:t>
            </a:r>
            <a:r>
              <a:rPr lang="ko-KR" altLang="en-US" sz="105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altLang="ko-KR" sz="105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17</a:t>
            </a:r>
            <a:r>
              <a:rPr lang="en-US" altLang="ko-KR" sz="105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]</a:t>
            </a:r>
            <a:endParaRPr lang="ko-KR" altLang="en-US" sz="1050" b="0" dirty="0">
              <a:solidFill>
                <a:srgbClr val="3B3B3B"/>
              </a:solidFill>
              <a:effectLst/>
              <a:latin typeface="Courier New" panose="02070309020205020404" pitchFamily="49" charset="0"/>
            </a:endParaRPr>
          </a:p>
          <a:p>
            <a:pPr>
              <a:lnSpc>
                <a:spcPts val="1425"/>
              </a:lnSpc>
              <a:buNone/>
            </a:pPr>
            <a:r>
              <a:rPr lang="ko-KR" altLang="en-US" sz="105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소아청소년과 </a:t>
            </a:r>
            <a:r>
              <a:rPr lang="en-US" altLang="ko-KR" sz="1050" b="1" dirty="0">
                <a:solidFill>
                  <a:srgbClr val="006699"/>
                </a:solidFill>
                <a:effectLst/>
                <a:latin typeface="Courier New" panose="02070309020205020404" pitchFamily="49" charset="0"/>
              </a:rPr>
              <a:t>=</a:t>
            </a:r>
            <a:r>
              <a:rPr lang="ko-KR" altLang="en-US" sz="105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altLang="ko-KR" sz="105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[</a:t>
            </a:r>
            <a:r>
              <a:rPr lang="en-US" altLang="ko-KR" sz="105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28</a:t>
            </a:r>
            <a:r>
              <a:rPr lang="en-US" altLang="ko-KR" sz="105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</a:t>
            </a:r>
            <a:r>
              <a:rPr lang="ko-KR" altLang="en-US" sz="105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altLang="ko-KR" sz="105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28</a:t>
            </a:r>
            <a:r>
              <a:rPr lang="en-US" altLang="ko-KR" sz="105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</a:t>
            </a:r>
            <a:r>
              <a:rPr lang="ko-KR" altLang="en-US" sz="105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altLang="ko-KR" sz="105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25</a:t>
            </a:r>
            <a:r>
              <a:rPr lang="en-US" altLang="ko-KR" sz="105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</a:t>
            </a:r>
            <a:r>
              <a:rPr lang="ko-KR" altLang="en-US" sz="105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altLang="ko-KR" sz="105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23</a:t>
            </a:r>
            <a:r>
              <a:rPr lang="en-US" altLang="ko-KR" sz="105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]</a:t>
            </a:r>
            <a:endParaRPr lang="ko-KR" altLang="en-US" sz="1050" b="0" dirty="0">
              <a:solidFill>
                <a:srgbClr val="3B3B3B"/>
              </a:solidFill>
              <a:effectLst/>
              <a:latin typeface="Courier New" panose="02070309020205020404" pitchFamily="49" charset="0"/>
            </a:endParaRPr>
          </a:p>
          <a:p>
            <a:pPr>
              <a:lnSpc>
                <a:spcPts val="1425"/>
              </a:lnSpc>
              <a:buNone/>
            </a:pPr>
            <a:r>
              <a:rPr lang="ko-KR" altLang="en-US" sz="105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안과 </a:t>
            </a:r>
            <a:r>
              <a:rPr lang="en-US" altLang="ko-KR" sz="1050" b="1" dirty="0">
                <a:solidFill>
                  <a:srgbClr val="006699"/>
                </a:solidFill>
                <a:effectLst/>
                <a:latin typeface="Courier New" panose="02070309020205020404" pitchFamily="49" charset="0"/>
              </a:rPr>
              <a:t>=</a:t>
            </a:r>
            <a:r>
              <a:rPr lang="ko-KR" altLang="en-US" sz="105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altLang="ko-KR" sz="105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[</a:t>
            </a:r>
            <a:r>
              <a:rPr lang="en-US" altLang="ko-KR" sz="105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68</a:t>
            </a:r>
            <a:r>
              <a:rPr lang="en-US" altLang="ko-KR" sz="105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</a:t>
            </a:r>
            <a:r>
              <a:rPr lang="ko-KR" altLang="en-US" sz="105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altLang="ko-KR" sz="105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18</a:t>
            </a:r>
            <a:r>
              <a:rPr lang="en-US" altLang="ko-KR" sz="105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</a:t>
            </a:r>
            <a:r>
              <a:rPr lang="ko-KR" altLang="en-US" sz="105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altLang="ko-KR" sz="105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15</a:t>
            </a:r>
            <a:r>
              <a:rPr lang="en-US" altLang="ko-KR" sz="105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</a:t>
            </a:r>
            <a:r>
              <a:rPr lang="ko-KR" altLang="en-US" sz="105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altLang="ko-KR" sz="105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14</a:t>
            </a:r>
            <a:r>
              <a:rPr lang="en-US" altLang="ko-KR" sz="105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]</a:t>
            </a:r>
            <a:br>
              <a:rPr lang="ko-KR" altLang="en-US" sz="105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</a:br>
            <a:endParaRPr lang="ko-KR" altLang="en-US" sz="1050" b="0" dirty="0">
              <a:solidFill>
                <a:srgbClr val="3B3B3B"/>
              </a:solidFill>
              <a:effectLst/>
              <a:latin typeface="Courier New" panose="02070309020205020404" pitchFamily="49" charset="0"/>
            </a:endParaRPr>
          </a:p>
          <a:p>
            <a:pPr>
              <a:lnSpc>
                <a:spcPts val="1425"/>
              </a:lnSpc>
              <a:buNone/>
            </a:pPr>
            <a:r>
              <a:rPr lang="ko-KR" altLang="en-US" sz="1050" b="0" dirty="0" err="1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병원수</a:t>
            </a:r>
            <a:r>
              <a:rPr lang="ko-KR" altLang="en-US" sz="105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altLang="ko-KR" sz="1050" b="1" dirty="0">
                <a:solidFill>
                  <a:srgbClr val="006699"/>
                </a:solidFill>
                <a:effectLst/>
                <a:latin typeface="Courier New" panose="02070309020205020404" pitchFamily="49" charset="0"/>
              </a:rPr>
              <a:t>=</a:t>
            </a:r>
            <a:r>
              <a:rPr lang="ko-KR" altLang="en-US" sz="105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altLang="ko-KR" sz="1050" b="0" dirty="0" err="1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np.array</a:t>
            </a:r>
            <a:r>
              <a:rPr lang="en-US" altLang="ko-KR" sz="105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([</a:t>
            </a:r>
            <a:endParaRPr lang="ko-KR" altLang="en-US" sz="1050" b="0" dirty="0">
              <a:solidFill>
                <a:srgbClr val="3B3B3B"/>
              </a:solidFill>
              <a:effectLst/>
              <a:latin typeface="Courier New" panose="02070309020205020404" pitchFamily="49" charset="0"/>
            </a:endParaRPr>
          </a:p>
          <a:p>
            <a:pPr>
              <a:lnSpc>
                <a:spcPts val="1425"/>
              </a:lnSpc>
              <a:buNone/>
            </a:pPr>
            <a:r>
              <a:rPr lang="ko-KR" altLang="en-US" sz="105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    내과</a:t>
            </a:r>
            <a:r>
              <a:rPr lang="en-US" altLang="ko-KR" sz="105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</a:t>
            </a:r>
            <a:endParaRPr lang="ko-KR" altLang="en-US" sz="1050" b="0" dirty="0">
              <a:solidFill>
                <a:srgbClr val="3B3B3B"/>
              </a:solidFill>
              <a:effectLst/>
              <a:latin typeface="Courier New" panose="02070309020205020404" pitchFamily="49" charset="0"/>
            </a:endParaRPr>
          </a:p>
          <a:p>
            <a:pPr>
              <a:lnSpc>
                <a:spcPts val="1425"/>
              </a:lnSpc>
              <a:buNone/>
            </a:pPr>
            <a:r>
              <a:rPr lang="ko-KR" altLang="en-US" sz="105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    외과</a:t>
            </a:r>
            <a:r>
              <a:rPr lang="en-US" altLang="ko-KR" sz="105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</a:t>
            </a:r>
            <a:endParaRPr lang="ko-KR" altLang="en-US" sz="1050" b="0" dirty="0">
              <a:solidFill>
                <a:srgbClr val="3B3B3B"/>
              </a:solidFill>
              <a:effectLst/>
              <a:latin typeface="Courier New" panose="02070309020205020404" pitchFamily="49" charset="0"/>
            </a:endParaRPr>
          </a:p>
          <a:p>
            <a:pPr>
              <a:lnSpc>
                <a:spcPts val="1425"/>
              </a:lnSpc>
              <a:buNone/>
            </a:pPr>
            <a:r>
              <a:rPr lang="ko-KR" altLang="en-US" sz="105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    정형외과</a:t>
            </a:r>
            <a:r>
              <a:rPr lang="en-US" altLang="ko-KR" sz="105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</a:t>
            </a:r>
            <a:endParaRPr lang="ko-KR" altLang="en-US" sz="1050" b="0" dirty="0">
              <a:solidFill>
                <a:srgbClr val="3B3B3B"/>
              </a:solidFill>
              <a:effectLst/>
              <a:latin typeface="Courier New" panose="02070309020205020404" pitchFamily="49" charset="0"/>
            </a:endParaRPr>
          </a:p>
          <a:p>
            <a:pPr>
              <a:lnSpc>
                <a:spcPts val="1425"/>
              </a:lnSpc>
              <a:buNone/>
            </a:pPr>
            <a:r>
              <a:rPr lang="ko-KR" altLang="en-US" sz="105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    소아청소년과</a:t>
            </a:r>
            <a:r>
              <a:rPr lang="en-US" altLang="ko-KR" sz="105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</a:t>
            </a:r>
            <a:endParaRPr lang="ko-KR" altLang="en-US" sz="1050" b="0" dirty="0">
              <a:solidFill>
                <a:srgbClr val="3B3B3B"/>
              </a:solidFill>
              <a:effectLst/>
              <a:latin typeface="Courier New" panose="02070309020205020404" pitchFamily="49" charset="0"/>
            </a:endParaRPr>
          </a:p>
          <a:p>
            <a:pPr>
              <a:lnSpc>
                <a:spcPts val="1425"/>
              </a:lnSpc>
              <a:buNone/>
            </a:pPr>
            <a:r>
              <a:rPr lang="ko-KR" altLang="en-US" sz="105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    안과</a:t>
            </a:r>
          </a:p>
          <a:p>
            <a:pPr>
              <a:lnSpc>
                <a:spcPts val="1425"/>
              </a:lnSpc>
              <a:buNone/>
            </a:pPr>
            <a:r>
              <a:rPr lang="en-US" altLang="ko-KR" sz="105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])</a:t>
            </a:r>
          </a:p>
          <a:p>
            <a:pPr>
              <a:lnSpc>
                <a:spcPts val="1425"/>
              </a:lnSpc>
              <a:buNone/>
            </a:pPr>
            <a:endParaRPr lang="ko-KR" altLang="en-US" sz="1050" b="0" dirty="0">
              <a:solidFill>
                <a:srgbClr val="3B3B3B"/>
              </a:solidFill>
              <a:effectLst/>
              <a:latin typeface="Courier New" panose="02070309020205020404" pitchFamily="49" charset="0"/>
            </a:endParaRPr>
          </a:p>
          <a:p>
            <a:pPr>
              <a:lnSpc>
                <a:spcPts val="1425"/>
              </a:lnSpc>
              <a:buNone/>
            </a:pPr>
            <a:r>
              <a:rPr lang="en-US" altLang="ko-KR" sz="1050" b="1" dirty="0">
                <a:solidFill>
                  <a:srgbClr val="45AE34"/>
                </a:solidFill>
                <a:effectLst/>
                <a:latin typeface="Courier New" panose="02070309020205020404" pitchFamily="49" charset="0"/>
              </a:rPr>
              <a:t>print</a:t>
            </a:r>
            <a:r>
              <a:rPr lang="en-US" altLang="ko-KR" sz="105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lang="ko-KR" altLang="en-US" sz="1050" b="0" dirty="0" err="1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병원수</a:t>
            </a:r>
            <a:r>
              <a:rPr lang="en-US" altLang="ko-KR" sz="105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)</a:t>
            </a:r>
            <a:endParaRPr lang="ko-KR" altLang="en-US" sz="1050" b="0" dirty="0">
              <a:solidFill>
                <a:srgbClr val="3B3B3B"/>
              </a:solidFill>
              <a:effectLst/>
              <a:latin typeface="Courier New" panose="02070309020205020404" pitchFamily="49" charset="0"/>
            </a:endParaRPr>
          </a:p>
          <a:p>
            <a:pPr>
              <a:lnSpc>
                <a:spcPts val="1425"/>
              </a:lnSpc>
              <a:buNone/>
            </a:pPr>
            <a:r>
              <a:rPr lang="en-US" altLang="ko-KR" sz="1050" b="1" dirty="0">
                <a:solidFill>
                  <a:srgbClr val="45AE34"/>
                </a:solidFill>
                <a:effectLst/>
                <a:latin typeface="Courier New" panose="02070309020205020404" pitchFamily="49" charset="0"/>
              </a:rPr>
              <a:t>print</a:t>
            </a:r>
            <a:r>
              <a:rPr lang="en-US" altLang="ko-KR" sz="105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lang="ko-KR" altLang="en-US" sz="1050" b="0" dirty="0" err="1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병원수</a:t>
            </a:r>
            <a:r>
              <a:rPr lang="en-US" altLang="ko-KR" sz="105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.shape</a:t>
            </a:r>
            <a:r>
              <a:rPr lang="en-US" altLang="ko-KR" sz="105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)</a:t>
            </a:r>
            <a:endParaRPr lang="ko-KR" altLang="en-US" sz="1050" b="0" dirty="0">
              <a:solidFill>
                <a:srgbClr val="3B3B3B"/>
              </a:solidFill>
              <a:effectLst/>
              <a:latin typeface="Courier New" panose="02070309020205020404" pitchFamily="49" charset="0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C2A0C215-AD5F-1D9A-931C-68286C5ECD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17F5C-E498-46DC-914F-6F75556D3BF8}" type="slidenum">
              <a:rPr lang="ko-KR" altLang="en-US" smtClean="0"/>
              <a:t>33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3229081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EBB93C-EB31-ABD1-E722-CCD9EAD0ED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9110452-F488-DA9E-4F03-E27A87538296}"/>
              </a:ext>
            </a:extLst>
          </p:cNvPr>
          <p:cNvSpPr txBox="1"/>
          <p:nvPr/>
        </p:nvSpPr>
        <p:spPr>
          <a:xfrm>
            <a:off x="216000" y="873502"/>
            <a:ext cx="6480000" cy="2729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lnSpc>
                <a:spcPct val="120000"/>
              </a:lnSpc>
              <a:buFont typeface="+mj-ea"/>
              <a:buAutoNum type="circleNumDbPlain"/>
            </a:pPr>
            <a:r>
              <a:rPr lang="en-US" altLang="ko-KR" sz="1200" dirty="0">
                <a:latin typeface="+mn-ea"/>
              </a:rPr>
              <a:t>NumPy </a:t>
            </a:r>
            <a:r>
              <a:rPr lang="ko-KR" altLang="en-US" sz="1200" dirty="0">
                <a:latin typeface="+mn-ea"/>
              </a:rPr>
              <a:t>라이브러리를 활용한 정형 데이터 표현</a:t>
            </a:r>
            <a:r>
              <a:rPr lang="en-US" altLang="ko-KR" sz="1200" dirty="0">
                <a:latin typeface="+mn-ea"/>
              </a:rPr>
              <a:t>.</a:t>
            </a:r>
          </a:p>
          <a:p>
            <a:pPr>
              <a:lnSpc>
                <a:spcPct val="120000"/>
              </a:lnSpc>
            </a:pPr>
            <a:r>
              <a:rPr lang="en-US" altLang="ko-KR" sz="1200" dirty="0">
                <a:latin typeface="+mn-ea"/>
              </a:rPr>
              <a:t>NumPy(Numerical Python)</a:t>
            </a:r>
            <a:r>
              <a:rPr lang="ko-KR" altLang="en-US" sz="1200" dirty="0">
                <a:latin typeface="+mn-ea"/>
              </a:rPr>
              <a:t>는 대표적인 파이썬 기반 수치 해석 라이브러리로 고성능 과학 계산과 컴퓨팅 데이터 분석에 필요한 라이브러리이다</a:t>
            </a:r>
            <a:r>
              <a:rPr lang="en-US" altLang="ko-KR" sz="1200" dirty="0">
                <a:latin typeface="+mn-ea"/>
              </a:rPr>
              <a:t>. </a:t>
            </a:r>
            <a:r>
              <a:rPr lang="ko-KR" altLang="en-US" sz="1200" dirty="0">
                <a:latin typeface="+mn-ea"/>
              </a:rPr>
              <a:t>기본적으로 다차원의 배열과 배열 연산을 수행하는 다양한 함수를 기본적으로 제공하며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>
                <a:latin typeface="+mn-ea"/>
              </a:rPr>
              <a:t>딥러닝 구현에서 행렬과 수치 계산 등의 데이터 조작을 도와준다</a:t>
            </a:r>
            <a:r>
              <a:rPr lang="en-US" altLang="ko-KR" sz="1200" dirty="0">
                <a:latin typeface="+mn-ea"/>
              </a:rPr>
              <a:t>. </a:t>
            </a:r>
          </a:p>
          <a:p>
            <a:pPr>
              <a:lnSpc>
                <a:spcPct val="120000"/>
              </a:lnSpc>
            </a:pPr>
            <a:r>
              <a:rPr lang="en-US" altLang="ko-KR" sz="1200" dirty="0">
                <a:latin typeface="+mn-ea"/>
              </a:rPr>
              <a:t>NumPy</a:t>
            </a:r>
            <a:r>
              <a:rPr lang="ko-KR" altLang="en-US" sz="1200" dirty="0">
                <a:latin typeface="+mn-ea"/>
              </a:rPr>
              <a:t>는 벡터 및 행렬 연산에 있어서 매우 편리한 기능을 제공하며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>
                <a:latin typeface="+mn-ea"/>
              </a:rPr>
              <a:t>기본적으로 배열 단위로 자료를 관리하고 이에 대한 연산을 수행한다</a:t>
            </a:r>
            <a:r>
              <a:rPr lang="en-US" altLang="ko-KR" sz="1200" dirty="0">
                <a:latin typeface="+mn-ea"/>
              </a:rPr>
              <a:t>. NumPy </a:t>
            </a:r>
            <a:r>
              <a:rPr lang="ko-KR" altLang="en-US" sz="1200" dirty="0">
                <a:latin typeface="+mn-ea"/>
              </a:rPr>
              <a:t>라이브러리에서는 </a:t>
            </a:r>
            <a:r>
              <a:rPr lang="en-US" altLang="ko-KR" sz="1200" dirty="0" err="1">
                <a:latin typeface="+mn-ea"/>
              </a:rPr>
              <a:t>ndarray</a:t>
            </a:r>
            <a:r>
              <a:rPr lang="ko-KR" altLang="en-US" sz="1200" dirty="0">
                <a:latin typeface="+mn-ea"/>
              </a:rPr>
              <a:t>라는 다차원 배열 자료 구조를 지원하고 </a:t>
            </a:r>
            <a:r>
              <a:rPr lang="en-US" altLang="ko-KR" sz="1200" dirty="0">
                <a:latin typeface="+mn-ea"/>
              </a:rPr>
              <a:t>array( ) </a:t>
            </a:r>
            <a:r>
              <a:rPr lang="ko-KR" altLang="en-US" sz="1200" dirty="0">
                <a:latin typeface="+mn-ea"/>
              </a:rPr>
              <a:t>메소드를 이용하여 파이썬 리스트 자료 구조를 </a:t>
            </a:r>
            <a:r>
              <a:rPr lang="en-US" altLang="ko-KR" sz="1200" dirty="0">
                <a:latin typeface="+mn-ea"/>
              </a:rPr>
              <a:t>NumPy </a:t>
            </a:r>
            <a:r>
              <a:rPr lang="ko-KR" altLang="en-US" sz="1200" dirty="0">
                <a:latin typeface="+mn-ea"/>
              </a:rPr>
              <a:t>배열 형태인 </a:t>
            </a:r>
            <a:r>
              <a:rPr lang="en-US" altLang="ko-KR" sz="1200" dirty="0" err="1">
                <a:latin typeface="+mn-ea"/>
              </a:rPr>
              <a:t>ndarray</a:t>
            </a:r>
            <a:r>
              <a:rPr lang="ko-KR" altLang="en-US" sz="1200" dirty="0">
                <a:latin typeface="+mn-ea"/>
              </a:rPr>
              <a:t>로 변환한다</a:t>
            </a:r>
            <a:r>
              <a:rPr lang="en-US" altLang="ko-KR" sz="1200" dirty="0">
                <a:latin typeface="+mn-ea"/>
              </a:rPr>
              <a:t>.</a:t>
            </a:r>
          </a:p>
          <a:p>
            <a:pPr>
              <a:lnSpc>
                <a:spcPct val="120000"/>
              </a:lnSpc>
            </a:pPr>
            <a:endParaRPr lang="en-US" altLang="ko-KR" sz="1200" dirty="0">
              <a:latin typeface="+mn-ea"/>
            </a:endParaRPr>
          </a:p>
          <a:p>
            <a:pPr>
              <a:lnSpc>
                <a:spcPct val="120000"/>
              </a:lnSpc>
            </a:pPr>
            <a:endParaRPr lang="en-US" altLang="ko-KR" sz="1200" dirty="0">
              <a:latin typeface="+mn-ea"/>
            </a:endParaRPr>
          </a:p>
          <a:p>
            <a:pPr>
              <a:lnSpc>
                <a:spcPct val="120000"/>
              </a:lnSpc>
            </a:pPr>
            <a:endParaRPr lang="en-US" altLang="ko-KR" sz="1200" dirty="0">
              <a:latin typeface="+mn-ea"/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FDCB66E9-EFDA-6CB4-4541-75560435D516}"/>
              </a:ext>
            </a:extLst>
          </p:cNvPr>
          <p:cNvSpPr/>
          <p:nvPr/>
        </p:nvSpPr>
        <p:spPr>
          <a:xfrm>
            <a:off x="189000" y="225926"/>
            <a:ext cx="2140206" cy="392259"/>
          </a:xfrm>
          <a:prstGeom prst="rect">
            <a:avLst/>
          </a:prstGeom>
          <a:solidFill>
            <a:schemeClr val="accent1">
              <a:lumMod val="50000"/>
            </a:schemeClr>
          </a:solidFill>
          <a:ln w="63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2. </a:t>
            </a:r>
            <a:r>
              <a:rPr lang="ko-KR" altLang="en-US" sz="1400" b="1" dirty="0">
                <a:solidFill>
                  <a:schemeClr val="bg1"/>
                </a:solidFill>
              </a:rPr>
              <a:t>데이터 </a:t>
            </a:r>
            <a:r>
              <a:rPr lang="ko-KR" altLang="en-US" sz="1400" b="1" dirty="0" err="1">
                <a:solidFill>
                  <a:schemeClr val="bg1"/>
                </a:solidFill>
              </a:rPr>
              <a:t>전처리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7CB37CEB-1034-FED3-459A-0E3E434240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355"/>
          <a:stretch>
            <a:fillRect/>
          </a:stretch>
        </p:blipFill>
        <p:spPr>
          <a:xfrm>
            <a:off x="88174" y="3071075"/>
            <a:ext cx="6735652" cy="5463336"/>
          </a:xfrm>
          <a:prstGeom prst="rect">
            <a:avLst/>
          </a:prstGeom>
        </p:spPr>
      </p:pic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C5FCFB0A-297C-3902-B371-73C74BFCFD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17F5C-E498-46DC-914F-6F75556D3BF8}" type="slidenum">
              <a:rPr lang="ko-KR" altLang="en-US" smtClean="0"/>
              <a:t>34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322611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54AEC4-C3BA-09BB-4541-FE149575D5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C563B42D-B615-B953-7C32-4AF85818A8C8}"/>
              </a:ext>
            </a:extLst>
          </p:cNvPr>
          <p:cNvSpPr/>
          <p:nvPr/>
        </p:nvSpPr>
        <p:spPr>
          <a:xfrm>
            <a:off x="189000" y="225926"/>
            <a:ext cx="2140206" cy="392259"/>
          </a:xfrm>
          <a:prstGeom prst="rect">
            <a:avLst/>
          </a:prstGeom>
          <a:solidFill>
            <a:schemeClr val="accent1">
              <a:lumMod val="50000"/>
            </a:schemeClr>
          </a:solidFill>
          <a:ln w="63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2. </a:t>
            </a:r>
            <a:r>
              <a:rPr lang="ko-KR" altLang="en-US" sz="1400" b="1" dirty="0">
                <a:solidFill>
                  <a:schemeClr val="bg1"/>
                </a:solidFill>
              </a:rPr>
              <a:t>데이터 </a:t>
            </a:r>
            <a:r>
              <a:rPr lang="ko-KR" altLang="en-US" sz="1400" b="1" dirty="0" err="1">
                <a:solidFill>
                  <a:schemeClr val="bg1"/>
                </a:solidFill>
              </a:rPr>
              <a:t>전처리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FA1563D-C54B-7433-B5BD-144718A55C03}"/>
              </a:ext>
            </a:extLst>
          </p:cNvPr>
          <p:cNvSpPr txBox="1"/>
          <p:nvPr/>
        </p:nvSpPr>
        <p:spPr>
          <a:xfrm>
            <a:off x="189000" y="1473522"/>
            <a:ext cx="6475036" cy="2427588"/>
          </a:xfrm>
          <a:prstGeom prst="rect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txBody>
          <a:bodyPr wrap="square">
            <a:spAutoFit/>
          </a:bodyPr>
          <a:lstStyle/>
          <a:p>
            <a:pPr>
              <a:lnSpc>
                <a:spcPts val="1425"/>
              </a:lnSpc>
              <a:buNone/>
            </a:pPr>
            <a:r>
              <a:rPr lang="en-US" altLang="ko-KR" sz="1200" b="0" dirty="0">
                <a:solidFill>
                  <a:srgbClr val="008000"/>
                </a:solidFill>
                <a:effectLst/>
                <a:latin typeface="Courier New" panose="02070309020205020404" pitchFamily="49" charset="0"/>
              </a:rPr>
              <a:t>#1</a:t>
            </a:r>
            <a:r>
              <a:rPr lang="ko-KR" altLang="en-US" sz="1200" b="0" dirty="0">
                <a:solidFill>
                  <a:srgbClr val="008000"/>
                </a:solidFill>
                <a:effectLst/>
                <a:latin typeface="Courier New" panose="02070309020205020404" pitchFamily="49" charset="0"/>
              </a:rPr>
              <a:t>차원 배열</a:t>
            </a:r>
            <a:br>
              <a:rPr lang="ko-KR" altLang="en-US" sz="120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</a:br>
            <a:endParaRPr lang="ko-KR" altLang="en-US" sz="1200" b="0" dirty="0">
              <a:solidFill>
                <a:srgbClr val="3B3B3B"/>
              </a:solidFill>
              <a:effectLst/>
              <a:latin typeface="Courier New" panose="02070309020205020404" pitchFamily="49" charset="0"/>
            </a:endParaRPr>
          </a:p>
          <a:p>
            <a:pPr>
              <a:lnSpc>
                <a:spcPts val="1425"/>
              </a:lnSpc>
              <a:buNone/>
            </a:pPr>
            <a:r>
              <a:rPr lang="en-US" altLang="ko-KR" sz="120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arr1</a:t>
            </a:r>
            <a:r>
              <a:rPr lang="en-US" altLang="ko-KR" sz="1200" b="1" dirty="0">
                <a:solidFill>
                  <a:srgbClr val="006699"/>
                </a:solidFill>
                <a:effectLst/>
                <a:latin typeface="Courier New" panose="02070309020205020404" pitchFamily="49" charset="0"/>
              </a:rPr>
              <a:t>=</a:t>
            </a:r>
            <a:r>
              <a:rPr lang="en-US" altLang="ko-KR" sz="1200" b="0" dirty="0" err="1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np.array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([</a:t>
            </a:r>
            <a:r>
              <a:rPr lang="en-US" altLang="ko-KR" sz="120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10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</a:t>
            </a:r>
            <a:r>
              <a:rPr lang="en-US" altLang="ko-KR" sz="120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20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</a:t>
            </a:r>
            <a:r>
              <a:rPr lang="en-US" altLang="ko-KR" sz="120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30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</a:t>
            </a:r>
            <a:r>
              <a:rPr lang="en-US" altLang="ko-KR" sz="120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40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</a:t>
            </a:r>
            <a:r>
              <a:rPr lang="en-US" altLang="ko-KR" sz="120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50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])</a:t>
            </a:r>
            <a:endParaRPr lang="en-US" altLang="ko-KR" sz="1200" b="0" dirty="0">
              <a:solidFill>
                <a:srgbClr val="3B3B3B"/>
              </a:solidFill>
              <a:effectLst/>
              <a:latin typeface="Courier New" panose="02070309020205020404" pitchFamily="49" charset="0"/>
            </a:endParaRPr>
          </a:p>
          <a:p>
            <a:pPr>
              <a:lnSpc>
                <a:spcPts val="1425"/>
              </a:lnSpc>
              <a:buNone/>
            </a:pPr>
            <a:r>
              <a:rPr lang="en-US" altLang="ko-KR" sz="1200" b="1" dirty="0">
                <a:solidFill>
                  <a:srgbClr val="45AE34"/>
                </a:solidFill>
                <a:effectLst/>
                <a:latin typeface="Courier New" panose="02070309020205020404" pitchFamily="49" charset="0"/>
              </a:rPr>
              <a:t>print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lang="en-US" altLang="ko-KR" sz="120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arr1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)</a:t>
            </a:r>
            <a:endParaRPr lang="en-US" altLang="ko-KR" sz="1200" b="0" dirty="0">
              <a:solidFill>
                <a:srgbClr val="3B3B3B"/>
              </a:solidFill>
              <a:effectLst/>
              <a:latin typeface="Courier New" panose="02070309020205020404" pitchFamily="49" charset="0"/>
            </a:endParaRPr>
          </a:p>
          <a:p>
            <a:pPr>
              <a:lnSpc>
                <a:spcPts val="1425"/>
              </a:lnSpc>
              <a:buNone/>
            </a:pPr>
            <a:r>
              <a:rPr lang="en-US" altLang="ko-KR" sz="1200" b="1" dirty="0">
                <a:solidFill>
                  <a:srgbClr val="45AE34"/>
                </a:solidFill>
                <a:effectLst/>
                <a:latin typeface="Courier New" panose="02070309020205020404" pitchFamily="49" charset="0"/>
              </a:rPr>
              <a:t>print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lang="en-US" altLang="ko-KR" sz="120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arr1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[</a:t>
            </a:r>
            <a:r>
              <a:rPr lang="en-US" altLang="ko-KR" sz="120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0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],</a:t>
            </a:r>
            <a:r>
              <a:rPr lang="en-US" altLang="ko-KR" sz="120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arr1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[</a:t>
            </a:r>
            <a:r>
              <a:rPr lang="en-US" altLang="ko-KR" sz="120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1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],</a:t>
            </a:r>
            <a:r>
              <a:rPr lang="en-US" altLang="ko-KR" sz="120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arr1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[</a:t>
            </a:r>
            <a:r>
              <a:rPr lang="en-US" altLang="ko-KR" sz="120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-1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])</a:t>
            </a:r>
            <a:endParaRPr lang="en-US" altLang="ko-KR" sz="1200" b="0" dirty="0">
              <a:solidFill>
                <a:srgbClr val="3B3B3B"/>
              </a:solidFill>
              <a:effectLst/>
              <a:latin typeface="Courier New" panose="02070309020205020404" pitchFamily="49" charset="0"/>
            </a:endParaRPr>
          </a:p>
          <a:p>
            <a:pPr>
              <a:lnSpc>
                <a:spcPts val="1425"/>
              </a:lnSpc>
              <a:buNone/>
            </a:pPr>
            <a:r>
              <a:rPr lang="en-US" altLang="ko-KR" sz="120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arr1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[</a:t>
            </a:r>
            <a:r>
              <a:rPr lang="en-US" altLang="ko-KR" sz="120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1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]</a:t>
            </a:r>
            <a:r>
              <a:rPr lang="en-US" altLang="ko-KR" sz="1200" b="1" dirty="0">
                <a:solidFill>
                  <a:srgbClr val="006699"/>
                </a:solidFill>
                <a:effectLst/>
                <a:latin typeface="Courier New" panose="02070309020205020404" pitchFamily="49" charset="0"/>
              </a:rPr>
              <a:t>=</a:t>
            </a:r>
            <a:r>
              <a:rPr lang="en-US" altLang="ko-KR" sz="120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25</a:t>
            </a:r>
            <a:endParaRPr lang="en-US" altLang="ko-KR" sz="1200" b="0" dirty="0">
              <a:solidFill>
                <a:srgbClr val="3B3B3B"/>
              </a:solidFill>
              <a:effectLst/>
              <a:latin typeface="Courier New" panose="02070309020205020404" pitchFamily="49" charset="0"/>
            </a:endParaRPr>
          </a:p>
          <a:p>
            <a:pPr>
              <a:lnSpc>
                <a:spcPts val="1425"/>
              </a:lnSpc>
              <a:buNone/>
            </a:pPr>
            <a:r>
              <a:rPr lang="en-US" altLang="ko-KR" sz="1200" b="1" dirty="0">
                <a:solidFill>
                  <a:srgbClr val="45AE34"/>
                </a:solidFill>
                <a:effectLst/>
                <a:latin typeface="Courier New" panose="02070309020205020404" pitchFamily="49" charset="0"/>
              </a:rPr>
              <a:t>print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lang="en-US" altLang="ko-KR" sz="120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arr1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)</a:t>
            </a:r>
            <a:endParaRPr lang="en-US" altLang="ko-KR" sz="1200" b="0" dirty="0">
              <a:solidFill>
                <a:srgbClr val="3B3B3B"/>
              </a:solidFill>
              <a:effectLst/>
              <a:latin typeface="Courier New" panose="02070309020205020404" pitchFamily="49" charset="0"/>
            </a:endParaRPr>
          </a:p>
          <a:p>
            <a:pPr>
              <a:lnSpc>
                <a:spcPts val="1425"/>
              </a:lnSpc>
              <a:buNone/>
            </a:pPr>
            <a:r>
              <a:rPr lang="en-US" altLang="ko-KR" sz="1200" b="1" dirty="0">
                <a:solidFill>
                  <a:srgbClr val="45AE34"/>
                </a:solidFill>
                <a:effectLst/>
                <a:latin typeface="Courier New" panose="02070309020205020404" pitchFamily="49" charset="0"/>
              </a:rPr>
              <a:t>print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lang="en-US" altLang="ko-KR" sz="120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arr1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[::</a:t>
            </a:r>
            <a:r>
              <a:rPr lang="en-US" altLang="ko-KR" sz="120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-1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])</a:t>
            </a:r>
            <a:endParaRPr lang="en-US" altLang="ko-KR" sz="1200" b="0" dirty="0">
              <a:solidFill>
                <a:srgbClr val="3B3B3B"/>
              </a:solidFill>
              <a:effectLst/>
              <a:latin typeface="Courier New" panose="02070309020205020404" pitchFamily="49" charset="0"/>
            </a:endParaRPr>
          </a:p>
          <a:p>
            <a:pPr>
              <a:lnSpc>
                <a:spcPts val="1425"/>
              </a:lnSpc>
              <a:buNone/>
            </a:pPr>
            <a:r>
              <a:rPr lang="en-US" altLang="ko-KR" sz="1200" b="1" dirty="0">
                <a:solidFill>
                  <a:srgbClr val="45AE34"/>
                </a:solidFill>
                <a:effectLst/>
                <a:latin typeface="Courier New" panose="02070309020205020404" pitchFamily="49" charset="0"/>
              </a:rPr>
              <a:t>print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lang="en-US" altLang="ko-KR" sz="1200" b="0" dirty="0">
                <a:solidFill>
                  <a:srgbClr val="A535AE"/>
                </a:solidFill>
                <a:effectLst/>
                <a:latin typeface="Courier New" panose="02070309020205020404" pitchFamily="49" charset="0"/>
              </a:rPr>
              <a:t>type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lang="en-US" altLang="ko-KR" sz="120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arr1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))</a:t>
            </a:r>
            <a:endParaRPr lang="en-US" altLang="ko-KR" sz="1200" b="0" dirty="0">
              <a:solidFill>
                <a:srgbClr val="3B3B3B"/>
              </a:solidFill>
              <a:effectLst/>
              <a:latin typeface="Courier New" panose="02070309020205020404" pitchFamily="49" charset="0"/>
            </a:endParaRPr>
          </a:p>
          <a:p>
            <a:pPr>
              <a:lnSpc>
                <a:spcPts val="1425"/>
              </a:lnSpc>
              <a:buNone/>
            </a:pPr>
            <a:r>
              <a:rPr lang="en-US" altLang="ko-KR" sz="1200" b="1" dirty="0">
                <a:solidFill>
                  <a:srgbClr val="45AE34"/>
                </a:solidFill>
                <a:effectLst/>
                <a:latin typeface="Courier New" panose="02070309020205020404" pitchFamily="49" charset="0"/>
              </a:rPr>
              <a:t>print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lang="en-US" altLang="ko-KR" sz="120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arr1.ndim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)</a:t>
            </a:r>
            <a:endParaRPr lang="en-US" altLang="ko-KR" sz="1200" b="0" dirty="0">
              <a:solidFill>
                <a:srgbClr val="3B3B3B"/>
              </a:solidFill>
              <a:effectLst/>
              <a:latin typeface="Courier New" panose="02070309020205020404" pitchFamily="49" charset="0"/>
            </a:endParaRPr>
          </a:p>
          <a:p>
            <a:pPr>
              <a:lnSpc>
                <a:spcPts val="1425"/>
              </a:lnSpc>
              <a:buNone/>
            </a:pPr>
            <a:r>
              <a:rPr lang="en-US" altLang="ko-KR" sz="1200" b="1" dirty="0">
                <a:solidFill>
                  <a:srgbClr val="45AE34"/>
                </a:solidFill>
                <a:effectLst/>
                <a:latin typeface="Courier New" panose="02070309020205020404" pitchFamily="49" charset="0"/>
              </a:rPr>
              <a:t>print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lang="en-US" altLang="ko-KR" sz="120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arr1.shape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)</a:t>
            </a:r>
            <a:endParaRPr lang="en-US" altLang="ko-KR" sz="1200" b="0" dirty="0">
              <a:solidFill>
                <a:srgbClr val="3B3B3B"/>
              </a:solidFill>
              <a:effectLst/>
              <a:latin typeface="Courier New" panose="02070309020205020404" pitchFamily="49" charset="0"/>
            </a:endParaRPr>
          </a:p>
          <a:p>
            <a:pPr>
              <a:lnSpc>
                <a:spcPts val="1425"/>
              </a:lnSpc>
              <a:buNone/>
            </a:pPr>
            <a:r>
              <a:rPr lang="en-US" altLang="ko-KR" sz="1200" b="1" dirty="0">
                <a:solidFill>
                  <a:srgbClr val="45AE34"/>
                </a:solidFill>
                <a:effectLst/>
                <a:latin typeface="Courier New" panose="02070309020205020404" pitchFamily="49" charset="0"/>
              </a:rPr>
              <a:t>print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lang="en-US" altLang="ko-KR" sz="120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arr1.dtype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)</a:t>
            </a:r>
            <a:endParaRPr lang="en-US" altLang="ko-KR" sz="1200" b="0" dirty="0">
              <a:solidFill>
                <a:srgbClr val="3B3B3B"/>
              </a:solidFill>
              <a:effectLst/>
              <a:latin typeface="Courier New" panose="02070309020205020404" pitchFamily="49" charset="0"/>
            </a:endParaRPr>
          </a:p>
          <a:p>
            <a:pPr>
              <a:lnSpc>
                <a:spcPts val="1425"/>
              </a:lnSpc>
              <a:buNone/>
            </a:pPr>
            <a:r>
              <a:rPr lang="en-US" altLang="ko-KR" sz="1200" b="1" dirty="0">
                <a:solidFill>
                  <a:srgbClr val="45AE34"/>
                </a:solidFill>
                <a:effectLst/>
                <a:latin typeface="Courier New" panose="02070309020205020404" pitchFamily="49" charset="0"/>
              </a:rPr>
              <a:t>print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lang="en-US" altLang="ko-KR" sz="120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arr1.size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)</a:t>
            </a:r>
            <a:endParaRPr lang="en-US" altLang="ko-KR" sz="1200" b="0" dirty="0">
              <a:solidFill>
                <a:srgbClr val="3B3B3B"/>
              </a:solidFill>
              <a:effectLst/>
              <a:latin typeface="Courier New" panose="02070309020205020404" pitchFamily="49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ADD74DB-B6DE-C593-6659-1B409E476DFA}"/>
              </a:ext>
            </a:extLst>
          </p:cNvPr>
          <p:cNvSpPr txBox="1"/>
          <p:nvPr/>
        </p:nvSpPr>
        <p:spPr>
          <a:xfrm>
            <a:off x="189000" y="721785"/>
            <a:ext cx="6097508" cy="598625"/>
          </a:xfrm>
          <a:prstGeom prst="rect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buNone/>
            </a:pPr>
            <a:r>
              <a:rPr lang="en-US" altLang="ko-KR" sz="1400" b="0" dirty="0">
                <a:solidFill>
                  <a:srgbClr val="2060A0"/>
                </a:solidFill>
                <a:effectLst/>
                <a:latin typeface="Courier New" panose="02070309020205020404" pitchFamily="49" charset="0"/>
              </a:rPr>
              <a:t>import</a:t>
            </a:r>
            <a:r>
              <a:rPr lang="en-US" altLang="ko-KR" sz="14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altLang="ko-KR" sz="1400" b="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numpy</a:t>
            </a:r>
            <a:r>
              <a:rPr lang="en-US" altLang="ko-KR" sz="14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altLang="ko-KR" sz="1400" b="0" dirty="0">
                <a:solidFill>
                  <a:srgbClr val="2060A0"/>
                </a:solidFill>
                <a:effectLst/>
                <a:latin typeface="Courier New" panose="02070309020205020404" pitchFamily="49" charset="0"/>
              </a:rPr>
              <a:t>as</a:t>
            </a:r>
            <a:r>
              <a:rPr lang="en-US" altLang="ko-KR" sz="14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np</a:t>
            </a:r>
          </a:p>
          <a:p>
            <a:pPr>
              <a:lnSpc>
                <a:spcPct val="120000"/>
              </a:lnSpc>
              <a:buNone/>
            </a:pPr>
            <a:r>
              <a:rPr lang="en-US" altLang="ko-KR" sz="1400" b="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np.__version</a:t>
            </a:r>
            <a:r>
              <a:rPr lang="en-US" altLang="ko-KR" sz="14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__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9797DE4-2852-E2C8-AEED-D09F653F7F6F}"/>
              </a:ext>
            </a:extLst>
          </p:cNvPr>
          <p:cNvSpPr txBox="1"/>
          <p:nvPr/>
        </p:nvSpPr>
        <p:spPr>
          <a:xfrm>
            <a:off x="189000" y="4080916"/>
            <a:ext cx="6475036" cy="2607124"/>
          </a:xfrm>
          <a:prstGeom prst="rect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txBody>
          <a:bodyPr wrap="square">
            <a:spAutoFit/>
          </a:bodyPr>
          <a:lstStyle/>
          <a:p>
            <a:pPr>
              <a:lnSpc>
                <a:spcPts val="1425"/>
              </a:lnSpc>
              <a:buNone/>
            </a:pPr>
            <a:r>
              <a:rPr lang="en-US" altLang="ko-KR" sz="1200" b="0" dirty="0">
                <a:solidFill>
                  <a:srgbClr val="008000"/>
                </a:solidFill>
                <a:effectLst/>
                <a:latin typeface="Courier New" panose="02070309020205020404" pitchFamily="49" charset="0"/>
              </a:rPr>
              <a:t>#2</a:t>
            </a:r>
            <a:r>
              <a:rPr lang="ko-KR" altLang="en-US" sz="1200" b="0" dirty="0">
                <a:solidFill>
                  <a:srgbClr val="008000"/>
                </a:solidFill>
                <a:effectLst/>
                <a:latin typeface="Courier New" panose="02070309020205020404" pitchFamily="49" charset="0"/>
              </a:rPr>
              <a:t>차원 배열</a:t>
            </a:r>
            <a:endParaRPr lang="ko-KR" altLang="en-US" sz="1200" b="0" dirty="0">
              <a:solidFill>
                <a:srgbClr val="3B3B3B"/>
              </a:solidFill>
              <a:effectLst/>
              <a:latin typeface="Courier New" panose="02070309020205020404" pitchFamily="49" charset="0"/>
            </a:endParaRPr>
          </a:p>
          <a:p>
            <a:pPr>
              <a:lnSpc>
                <a:spcPts val="1425"/>
              </a:lnSpc>
              <a:buNone/>
            </a:pPr>
            <a:r>
              <a:rPr lang="en-US" altLang="ko-KR" sz="120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arr2</a:t>
            </a:r>
            <a:r>
              <a:rPr lang="en-US" altLang="ko-KR" sz="1200" b="1" dirty="0">
                <a:solidFill>
                  <a:srgbClr val="006699"/>
                </a:solidFill>
                <a:effectLst/>
                <a:latin typeface="Courier New" panose="02070309020205020404" pitchFamily="49" charset="0"/>
              </a:rPr>
              <a:t>=</a:t>
            </a:r>
            <a:r>
              <a:rPr lang="en-US" altLang="ko-KR" sz="1200" b="0" dirty="0" err="1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np.array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([[</a:t>
            </a:r>
            <a:r>
              <a:rPr lang="en-US" altLang="ko-KR" sz="120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10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</a:t>
            </a:r>
            <a:r>
              <a:rPr lang="en-US" altLang="ko-KR" sz="120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20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</a:t>
            </a:r>
            <a:r>
              <a:rPr lang="en-US" altLang="ko-KR" sz="120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30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],</a:t>
            </a:r>
            <a:endParaRPr lang="en-US" altLang="ko-KR" sz="1200" b="0" dirty="0">
              <a:solidFill>
                <a:srgbClr val="3B3B3B"/>
              </a:solidFill>
              <a:effectLst/>
              <a:latin typeface="Courier New" panose="02070309020205020404" pitchFamily="49" charset="0"/>
            </a:endParaRPr>
          </a:p>
          <a:p>
            <a:pPr>
              <a:lnSpc>
                <a:spcPts val="1425"/>
              </a:lnSpc>
              <a:buNone/>
            </a:pPr>
            <a:r>
              <a:rPr lang="en-US" altLang="ko-KR" sz="120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               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[</a:t>
            </a:r>
            <a:r>
              <a:rPr lang="en-US" altLang="ko-KR" sz="120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40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</a:t>
            </a:r>
            <a:r>
              <a:rPr lang="en-US" altLang="ko-KR" sz="120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50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</a:t>
            </a:r>
            <a:r>
              <a:rPr lang="en-US" altLang="ko-KR" sz="120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60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],</a:t>
            </a:r>
            <a:endParaRPr lang="en-US" altLang="ko-KR" sz="1200" b="0" dirty="0">
              <a:solidFill>
                <a:srgbClr val="3B3B3B"/>
              </a:solidFill>
              <a:effectLst/>
              <a:latin typeface="Courier New" panose="02070309020205020404" pitchFamily="49" charset="0"/>
            </a:endParaRPr>
          </a:p>
          <a:p>
            <a:pPr>
              <a:lnSpc>
                <a:spcPts val="1425"/>
              </a:lnSpc>
              <a:buNone/>
            </a:pPr>
            <a:r>
              <a:rPr lang="en-US" altLang="ko-KR" sz="120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               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[</a:t>
            </a:r>
            <a:r>
              <a:rPr lang="en-US" altLang="ko-KR" sz="120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70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</a:t>
            </a:r>
            <a:r>
              <a:rPr lang="en-US" altLang="ko-KR" sz="120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80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</a:t>
            </a:r>
            <a:r>
              <a:rPr lang="en-US" altLang="ko-KR" sz="120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90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]])</a:t>
            </a:r>
            <a:endParaRPr lang="en-US" altLang="ko-KR" sz="1200" b="0" dirty="0">
              <a:solidFill>
                <a:srgbClr val="3B3B3B"/>
              </a:solidFill>
              <a:effectLst/>
              <a:latin typeface="Courier New" panose="02070309020205020404" pitchFamily="49" charset="0"/>
            </a:endParaRPr>
          </a:p>
          <a:p>
            <a:pPr>
              <a:lnSpc>
                <a:spcPts val="1425"/>
              </a:lnSpc>
              <a:buNone/>
            </a:pPr>
            <a:r>
              <a:rPr lang="en-US" altLang="ko-KR" sz="1200" b="1" dirty="0">
                <a:solidFill>
                  <a:srgbClr val="45AE34"/>
                </a:solidFill>
                <a:effectLst/>
                <a:latin typeface="Courier New" panose="02070309020205020404" pitchFamily="49" charset="0"/>
              </a:rPr>
              <a:t>print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lang="en-US" altLang="ko-KR" sz="120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arr2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)</a:t>
            </a:r>
            <a:endParaRPr lang="en-US" altLang="ko-KR" sz="1200" b="0" dirty="0">
              <a:solidFill>
                <a:srgbClr val="3B3B3B"/>
              </a:solidFill>
              <a:effectLst/>
              <a:latin typeface="Courier New" panose="02070309020205020404" pitchFamily="49" charset="0"/>
            </a:endParaRPr>
          </a:p>
          <a:p>
            <a:pPr>
              <a:lnSpc>
                <a:spcPts val="1425"/>
              </a:lnSpc>
              <a:buNone/>
            </a:pPr>
            <a:r>
              <a:rPr lang="en-US" altLang="ko-KR" sz="1200" b="1" dirty="0">
                <a:solidFill>
                  <a:srgbClr val="45AE34"/>
                </a:solidFill>
                <a:effectLst/>
                <a:latin typeface="Courier New" panose="02070309020205020404" pitchFamily="49" charset="0"/>
              </a:rPr>
              <a:t>print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lang="en-US" altLang="ko-KR" sz="120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arr2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[</a:t>
            </a:r>
            <a:r>
              <a:rPr lang="en-US" altLang="ko-KR" sz="120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0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</a:t>
            </a:r>
            <a:r>
              <a:rPr lang="en-US" altLang="ko-KR" sz="120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0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],</a:t>
            </a:r>
            <a:r>
              <a:rPr lang="en-US" altLang="ko-KR" sz="120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arr2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[</a:t>
            </a:r>
            <a:r>
              <a:rPr lang="en-US" altLang="ko-KR" sz="120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1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</a:t>
            </a:r>
            <a:r>
              <a:rPr lang="en-US" altLang="ko-KR" sz="120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2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],</a:t>
            </a:r>
            <a:r>
              <a:rPr lang="en-US" altLang="ko-KR" sz="120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arr2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[</a:t>
            </a:r>
            <a:r>
              <a:rPr lang="en-US" altLang="ko-KR" sz="120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-1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</a:t>
            </a:r>
            <a:r>
              <a:rPr lang="en-US" altLang="ko-KR" sz="120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-2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])</a:t>
            </a:r>
            <a:endParaRPr lang="en-US" altLang="ko-KR" sz="1200" b="0" dirty="0">
              <a:solidFill>
                <a:srgbClr val="3B3B3B"/>
              </a:solidFill>
              <a:effectLst/>
              <a:latin typeface="Courier New" panose="02070309020205020404" pitchFamily="49" charset="0"/>
            </a:endParaRPr>
          </a:p>
          <a:p>
            <a:pPr>
              <a:lnSpc>
                <a:spcPts val="1425"/>
              </a:lnSpc>
              <a:buNone/>
            </a:pPr>
            <a:r>
              <a:rPr lang="en-US" altLang="ko-KR" sz="120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arr2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[</a:t>
            </a:r>
            <a:r>
              <a:rPr lang="en-US" altLang="ko-KR" sz="120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0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</a:t>
            </a:r>
            <a:r>
              <a:rPr lang="en-US" altLang="ko-KR" sz="120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1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]</a:t>
            </a:r>
            <a:r>
              <a:rPr lang="en-US" altLang="ko-KR" sz="1200" b="1" dirty="0">
                <a:solidFill>
                  <a:srgbClr val="006699"/>
                </a:solidFill>
                <a:effectLst/>
                <a:latin typeface="Courier New" panose="02070309020205020404" pitchFamily="49" charset="0"/>
              </a:rPr>
              <a:t>=</a:t>
            </a:r>
            <a:r>
              <a:rPr lang="en-US" altLang="ko-KR" sz="120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25</a:t>
            </a:r>
            <a:endParaRPr lang="en-US" altLang="ko-KR" sz="1200" b="0" dirty="0">
              <a:solidFill>
                <a:srgbClr val="3B3B3B"/>
              </a:solidFill>
              <a:effectLst/>
              <a:latin typeface="Courier New" panose="02070309020205020404" pitchFamily="49" charset="0"/>
            </a:endParaRPr>
          </a:p>
          <a:p>
            <a:pPr>
              <a:lnSpc>
                <a:spcPts val="1425"/>
              </a:lnSpc>
              <a:buNone/>
            </a:pPr>
            <a:r>
              <a:rPr lang="en-US" altLang="ko-KR" sz="1200" b="1" dirty="0">
                <a:solidFill>
                  <a:srgbClr val="45AE34"/>
                </a:solidFill>
                <a:effectLst/>
                <a:latin typeface="Courier New" panose="02070309020205020404" pitchFamily="49" charset="0"/>
              </a:rPr>
              <a:t>print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lang="en-US" altLang="ko-KR" sz="120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arr2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)</a:t>
            </a:r>
            <a:endParaRPr lang="en-US" altLang="ko-KR" sz="1200" b="0" dirty="0">
              <a:solidFill>
                <a:srgbClr val="3B3B3B"/>
              </a:solidFill>
              <a:effectLst/>
              <a:latin typeface="Courier New" panose="02070309020205020404" pitchFamily="49" charset="0"/>
            </a:endParaRPr>
          </a:p>
          <a:p>
            <a:pPr>
              <a:lnSpc>
                <a:spcPts val="1425"/>
              </a:lnSpc>
              <a:buNone/>
            </a:pPr>
            <a:r>
              <a:rPr lang="en-US" altLang="ko-KR" sz="1200" b="1" dirty="0">
                <a:solidFill>
                  <a:srgbClr val="45AE34"/>
                </a:solidFill>
                <a:effectLst/>
                <a:latin typeface="Courier New" panose="02070309020205020404" pitchFamily="49" charset="0"/>
              </a:rPr>
              <a:t>print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lang="en-US" altLang="ko-KR" sz="120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arr2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[::</a:t>
            </a:r>
            <a:r>
              <a:rPr lang="en-US" altLang="ko-KR" sz="120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-1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</a:t>
            </a:r>
            <a:r>
              <a:rPr lang="en-US" altLang="ko-KR" sz="120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::</a:t>
            </a:r>
            <a:r>
              <a:rPr lang="en-US" altLang="ko-KR" sz="120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-1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])</a:t>
            </a:r>
            <a:endParaRPr lang="en-US" altLang="ko-KR" sz="1200" b="0" dirty="0">
              <a:solidFill>
                <a:srgbClr val="3B3B3B"/>
              </a:solidFill>
              <a:effectLst/>
              <a:latin typeface="Courier New" panose="02070309020205020404" pitchFamily="49" charset="0"/>
            </a:endParaRPr>
          </a:p>
          <a:p>
            <a:pPr>
              <a:lnSpc>
                <a:spcPts val="1425"/>
              </a:lnSpc>
              <a:buNone/>
            </a:pPr>
            <a:r>
              <a:rPr lang="en-US" altLang="ko-KR" sz="1200" b="1" dirty="0">
                <a:solidFill>
                  <a:srgbClr val="45AE34"/>
                </a:solidFill>
                <a:effectLst/>
                <a:latin typeface="Courier New" panose="02070309020205020404" pitchFamily="49" charset="0"/>
              </a:rPr>
              <a:t>print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lang="en-US" altLang="ko-KR" sz="1200" b="0" dirty="0">
                <a:solidFill>
                  <a:srgbClr val="A535AE"/>
                </a:solidFill>
                <a:effectLst/>
                <a:latin typeface="Courier New" panose="02070309020205020404" pitchFamily="49" charset="0"/>
              </a:rPr>
              <a:t>type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lang="en-US" altLang="ko-KR" sz="120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arr2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))</a:t>
            </a:r>
            <a:endParaRPr lang="en-US" altLang="ko-KR" sz="1200" b="0" dirty="0">
              <a:solidFill>
                <a:srgbClr val="3B3B3B"/>
              </a:solidFill>
              <a:effectLst/>
              <a:latin typeface="Courier New" panose="02070309020205020404" pitchFamily="49" charset="0"/>
            </a:endParaRPr>
          </a:p>
          <a:p>
            <a:pPr>
              <a:lnSpc>
                <a:spcPts val="1425"/>
              </a:lnSpc>
              <a:buNone/>
            </a:pPr>
            <a:r>
              <a:rPr lang="en-US" altLang="ko-KR" sz="1200" b="1" dirty="0">
                <a:solidFill>
                  <a:srgbClr val="45AE34"/>
                </a:solidFill>
                <a:effectLst/>
                <a:latin typeface="Courier New" panose="02070309020205020404" pitchFamily="49" charset="0"/>
              </a:rPr>
              <a:t>print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lang="en-US" altLang="ko-KR" sz="120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arr2.ndim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)</a:t>
            </a:r>
            <a:endParaRPr lang="en-US" altLang="ko-KR" sz="1200" b="0" dirty="0">
              <a:solidFill>
                <a:srgbClr val="3B3B3B"/>
              </a:solidFill>
              <a:effectLst/>
              <a:latin typeface="Courier New" panose="02070309020205020404" pitchFamily="49" charset="0"/>
            </a:endParaRPr>
          </a:p>
          <a:p>
            <a:pPr>
              <a:lnSpc>
                <a:spcPts val="1425"/>
              </a:lnSpc>
              <a:buNone/>
            </a:pPr>
            <a:r>
              <a:rPr lang="en-US" altLang="ko-KR" sz="1200" b="1" dirty="0">
                <a:solidFill>
                  <a:srgbClr val="45AE34"/>
                </a:solidFill>
                <a:effectLst/>
                <a:latin typeface="Courier New" panose="02070309020205020404" pitchFamily="49" charset="0"/>
              </a:rPr>
              <a:t>print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lang="en-US" altLang="ko-KR" sz="120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arr2.shape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)</a:t>
            </a:r>
            <a:endParaRPr lang="en-US" altLang="ko-KR" sz="1200" b="0" dirty="0">
              <a:solidFill>
                <a:srgbClr val="3B3B3B"/>
              </a:solidFill>
              <a:effectLst/>
              <a:latin typeface="Courier New" panose="02070309020205020404" pitchFamily="49" charset="0"/>
            </a:endParaRPr>
          </a:p>
          <a:p>
            <a:pPr>
              <a:lnSpc>
                <a:spcPts val="1425"/>
              </a:lnSpc>
              <a:buNone/>
            </a:pPr>
            <a:r>
              <a:rPr lang="en-US" altLang="ko-KR" sz="1200" b="1" dirty="0">
                <a:solidFill>
                  <a:srgbClr val="45AE34"/>
                </a:solidFill>
                <a:effectLst/>
                <a:latin typeface="Courier New" panose="02070309020205020404" pitchFamily="49" charset="0"/>
              </a:rPr>
              <a:t>print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lang="en-US" altLang="ko-KR" sz="120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arr2.dtype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)</a:t>
            </a:r>
            <a:endParaRPr lang="en-US" altLang="ko-KR" sz="1200" b="0" dirty="0">
              <a:solidFill>
                <a:srgbClr val="3B3B3B"/>
              </a:solidFill>
              <a:effectLst/>
              <a:latin typeface="Courier New" panose="02070309020205020404" pitchFamily="49" charset="0"/>
            </a:endParaRPr>
          </a:p>
          <a:p>
            <a:pPr>
              <a:lnSpc>
                <a:spcPts val="1425"/>
              </a:lnSpc>
              <a:buNone/>
            </a:pPr>
            <a:r>
              <a:rPr lang="en-US" altLang="ko-KR" sz="1200" b="1" dirty="0">
                <a:solidFill>
                  <a:srgbClr val="45AE34"/>
                </a:solidFill>
                <a:effectLst/>
                <a:latin typeface="Courier New" panose="02070309020205020404" pitchFamily="49" charset="0"/>
              </a:rPr>
              <a:t>print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lang="en-US" altLang="ko-KR" sz="120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arr2.size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)</a:t>
            </a:r>
            <a:endParaRPr lang="en-US" altLang="ko-KR" sz="1200" b="0" dirty="0">
              <a:solidFill>
                <a:srgbClr val="3B3B3B"/>
              </a:solidFill>
              <a:effectLst/>
              <a:latin typeface="Courier New" panose="02070309020205020404" pitchFamily="49" charset="0"/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45943D0A-E3F3-31DA-0F6C-819B82B020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6062" y="1958250"/>
            <a:ext cx="2695575" cy="1733550"/>
          </a:xfrm>
          <a:prstGeom prst="rect">
            <a:avLst/>
          </a:prstGeom>
          <a:ln>
            <a:solidFill>
              <a:schemeClr val="bg2">
                <a:lumMod val="90000"/>
              </a:schemeClr>
            </a:solidFill>
          </a:ln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8B82E48-D87A-2FA8-B483-F49D58223A2F}"/>
              </a:ext>
            </a:extLst>
          </p:cNvPr>
          <p:cNvSpPr txBox="1"/>
          <p:nvPr/>
        </p:nvSpPr>
        <p:spPr>
          <a:xfrm>
            <a:off x="189000" y="6867846"/>
            <a:ext cx="6475036" cy="2427588"/>
          </a:xfrm>
          <a:prstGeom prst="rect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txBody>
          <a:bodyPr wrap="square">
            <a:spAutoFit/>
          </a:bodyPr>
          <a:lstStyle/>
          <a:p>
            <a:pPr>
              <a:lnSpc>
                <a:spcPts val="1425"/>
              </a:lnSpc>
              <a:buNone/>
            </a:pPr>
            <a:r>
              <a:rPr lang="en-US" altLang="ko-KR" sz="1200" b="0" dirty="0">
                <a:solidFill>
                  <a:srgbClr val="008000"/>
                </a:solidFill>
                <a:effectLst/>
                <a:latin typeface="Courier New" panose="02070309020205020404" pitchFamily="49" charset="0"/>
              </a:rPr>
              <a:t>#3</a:t>
            </a:r>
            <a:r>
              <a:rPr lang="ko-KR" altLang="en-US" sz="1200" b="0" dirty="0">
                <a:solidFill>
                  <a:srgbClr val="008000"/>
                </a:solidFill>
                <a:effectLst/>
                <a:latin typeface="Courier New" panose="02070309020205020404" pitchFamily="49" charset="0"/>
              </a:rPr>
              <a:t>차원 배열</a:t>
            </a:r>
            <a:br>
              <a:rPr lang="ko-KR" altLang="en-US" sz="120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</a:br>
            <a:endParaRPr lang="ko-KR" altLang="en-US" sz="1200" b="0" dirty="0">
              <a:solidFill>
                <a:srgbClr val="3B3B3B"/>
              </a:solidFill>
              <a:effectLst/>
              <a:latin typeface="Courier New" panose="02070309020205020404" pitchFamily="49" charset="0"/>
            </a:endParaRPr>
          </a:p>
          <a:p>
            <a:pPr>
              <a:lnSpc>
                <a:spcPts val="1425"/>
              </a:lnSpc>
              <a:buNone/>
            </a:pPr>
            <a:r>
              <a:rPr lang="en-US" altLang="ko-KR" sz="120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arr3</a:t>
            </a:r>
            <a:r>
              <a:rPr lang="en-US" altLang="ko-KR" sz="1200" b="1" dirty="0">
                <a:solidFill>
                  <a:srgbClr val="006699"/>
                </a:solidFill>
                <a:effectLst/>
                <a:latin typeface="Courier New" panose="02070309020205020404" pitchFamily="49" charset="0"/>
              </a:rPr>
              <a:t>=</a:t>
            </a:r>
            <a:r>
              <a:rPr lang="en-US" altLang="ko-KR" sz="1200" b="0" dirty="0" err="1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np.array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([</a:t>
            </a:r>
            <a:endParaRPr lang="en-US" altLang="ko-KR" sz="1200" b="0" dirty="0">
              <a:solidFill>
                <a:srgbClr val="3B3B3B"/>
              </a:solidFill>
              <a:effectLst/>
              <a:latin typeface="Courier New" panose="02070309020205020404" pitchFamily="49" charset="0"/>
            </a:endParaRPr>
          </a:p>
          <a:p>
            <a:pPr>
              <a:lnSpc>
                <a:spcPts val="1425"/>
              </a:lnSpc>
              <a:buNone/>
            </a:pPr>
            <a:r>
              <a:rPr lang="en-US" altLang="ko-KR" sz="120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    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[[</a:t>
            </a:r>
            <a:r>
              <a:rPr lang="en-US" altLang="ko-KR" sz="120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1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</a:t>
            </a:r>
            <a:r>
              <a:rPr lang="en-US" altLang="ko-KR" sz="120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2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</a:t>
            </a:r>
            <a:r>
              <a:rPr lang="en-US" altLang="ko-KR" sz="120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3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],[</a:t>
            </a:r>
            <a:r>
              <a:rPr lang="en-US" altLang="ko-KR" sz="120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4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</a:t>
            </a:r>
            <a:r>
              <a:rPr lang="en-US" altLang="ko-KR" sz="120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5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</a:t>
            </a:r>
            <a:r>
              <a:rPr lang="en-US" altLang="ko-KR" sz="120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6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],[</a:t>
            </a:r>
            <a:r>
              <a:rPr lang="en-US" altLang="ko-KR" sz="120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7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</a:t>
            </a:r>
            <a:r>
              <a:rPr lang="en-US" altLang="ko-KR" sz="120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8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</a:t>
            </a:r>
            <a:r>
              <a:rPr lang="en-US" altLang="ko-KR" sz="120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9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]],</a:t>
            </a:r>
            <a:endParaRPr lang="en-US" altLang="ko-KR" sz="1200" b="0" dirty="0">
              <a:solidFill>
                <a:srgbClr val="3B3B3B"/>
              </a:solidFill>
              <a:effectLst/>
              <a:latin typeface="Courier New" panose="02070309020205020404" pitchFamily="49" charset="0"/>
            </a:endParaRPr>
          </a:p>
          <a:p>
            <a:pPr>
              <a:lnSpc>
                <a:spcPts val="1425"/>
              </a:lnSpc>
              <a:buNone/>
            </a:pPr>
            <a:r>
              <a:rPr lang="en-US" altLang="ko-KR" sz="120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    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[[</a:t>
            </a:r>
            <a:r>
              <a:rPr lang="en-US" altLang="ko-KR" sz="120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11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</a:t>
            </a:r>
            <a:r>
              <a:rPr lang="en-US" altLang="ko-KR" sz="120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12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</a:t>
            </a:r>
            <a:r>
              <a:rPr lang="en-US" altLang="ko-KR" sz="120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13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],[</a:t>
            </a:r>
            <a:r>
              <a:rPr lang="en-US" altLang="ko-KR" sz="120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14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</a:t>
            </a:r>
            <a:r>
              <a:rPr lang="en-US" altLang="ko-KR" sz="120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15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</a:t>
            </a:r>
            <a:r>
              <a:rPr lang="en-US" altLang="ko-KR" sz="120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16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],[</a:t>
            </a:r>
            <a:r>
              <a:rPr lang="en-US" altLang="ko-KR" sz="120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17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</a:t>
            </a:r>
            <a:r>
              <a:rPr lang="en-US" altLang="ko-KR" sz="120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18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</a:t>
            </a:r>
            <a:r>
              <a:rPr lang="en-US" altLang="ko-KR" sz="120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19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]],</a:t>
            </a:r>
            <a:endParaRPr lang="en-US" altLang="ko-KR" sz="1200" b="0" dirty="0">
              <a:solidFill>
                <a:srgbClr val="3B3B3B"/>
              </a:solidFill>
              <a:effectLst/>
              <a:latin typeface="Courier New" panose="02070309020205020404" pitchFamily="49" charset="0"/>
            </a:endParaRPr>
          </a:p>
          <a:p>
            <a:pPr>
              <a:lnSpc>
                <a:spcPts val="1425"/>
              </a:lnSpc>
              <a:buNone/>
            </a:pPr>
            <a:r>
              <a:rPr lang="en-US" altLang="ko-KR" sz="120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    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[[</a:t>
            </a:r>
            <a:r>
              <a:rPr lang="en-US" altLang="ko-KR" sz="120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21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</a:t>
            </a:r>
            <a:r>
              <a:rPr lang="en-US" altLang="ko-KR" sz="120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22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</a:t>
            </a:r>
            <a:r>
              <a:rPr lang="en-US" altLang="ko-KR" sz="120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23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],[</a:t>
            </a:r>
            <a:r>
              <a:rPr lang="en-US" altLang="ko-KR" sz="120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24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</a:t>
            </a:r>
            <a:r>
              <a:rPr lang="en-US" altLang="ko-KR" sz="120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25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</a:t>
            </a:r>
            <a:r>
              <a:rPr lang="en-US" altLang="ko-KR" sz="120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26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],[</a:t>
            </a:r>
            <a:r>
              <a:rPr lang="en-US" altLang="ko-KR" sz="120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27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</a:t>
            </a:r>
            <a:r>
              <a:rPr lang="en-US" altLang="ko-KR" sz="120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28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</a:t>
            </a:r>
            <a:r>
              <a:rPr lang="en-US" altLang="ko-KR" sz="120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29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]],</a:t>
            </a:r>
            <a:endParaRPr lang="en-US" altLang="ko-KR" sz="1200" b="0" dirty="0">
              <a:solidFill>
                <a:srgbClr val="3B3B3B"/>
              </a:solidFill>
              <a:effectLst/>
              <a:latin typeface="Courier New" panose="02070309020205020404" pitchFamily="49" charset="0"/>
            </a:endParaRPr>
          </a:p>
          <a:p>
            <a:pPr>
              <a:lnSpc>
                <a:spcPts val="1425"/>
              </a:lnSpc>
              <a:buNone/>
            </a:pPr>
            <a:r>
              <a:rPr lang="en-US" altLang="ko-KR" sz="120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    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[[</a:t>
            </a:r>
            <a:r>
              <a:rPr lang="en-US" altLang="ko-KR" sz="1200" dirty="0">
                <a:solidFill>
                  <a:srgbClr val="A8017E"/>
                </a:solidFill>
                <a:latin typeface="Courier New" panose="02070309020205020404" pitchFamily="49" charset="0"/>
              </a:rPr>
              <a:t>3</a:t>
            </a:r>
            <a:r>
              <a:rPr lang="en-US" altLang="ko-KR" sz="120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1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</a:t>
            </a:r>
            <a:r>
              <a:rPr lang="en-US" altLang="ko-KR" sz="1200" dirty="0">
                <a:solidFill>
                  <a:srgbClr val="A8017E"/>
                </a:solidFill>
                <a:latin typeface="Courier New" panose="02070309020205020404" pitchFamily="49" charset="0"/>
              </a:rPr>
              <a:t>3</a:t>
            </a:r>
            <a:r>
              <a:rPr lang="en-US" altLang="ko-KR" sz="120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2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</a:t>
            </a:r>
            <a:r>
              <a:rPr lang="en-US" altLang="ko-KR" sz="1200" dirty="0">
                <a:solidFill>
                  <a:srgbClr val="A8017E"/>
                </a:solidFill>
                <a:latin typeface="Courier New" panose="02070309020205020404" pitchFamily="49" charset="0"/>
              </a:rPr>
              <a:t>3</a:t>
            </a:r>
            <a:r>
              <a:rPr lang="en-US" altLang="ko-KR" sz="120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3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],[</a:t>
            </a:r>
            <a:r>
              <a:rPr lang="en-US" altLang="ko-KR" sz="1200" dirty="0">
                <a:solidFill>
                  <a:srgbClr val="A8017E"/>
                </a:solidFill>
                <a:latin typeface="Courier New" panose="02070309020205020404" pitchFamily="49" charset="0"/>
              </a:rPr>
              <a:t>3</a:t>
            </a:r>
            <a:r>
              <a:rPr lang="en-US" altLang="ko-KR" sz="120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4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</a:t>
            </a:r>
            <a:r>
              <a:rPr lang="en-US" altLang="ko-KR" sz="1200" dirty="0">
                <a:solidFill>
                  <a:srgbClr val="A8017E"/>
                </a:solidFill>
                <a:latin typeface="Courier New" panose="02070309020205020404" pitchFamily="49" charset="0"/>
              </a:rPr>
              <a:t>3</a:t>
            </a:r>
            <a:r>
              <a:rPr lang="en-US" altLang="ko-KR" sz="120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5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,3</a:t>
            </a:r>
            <a:r>
              <a:rPr lang="en-US" altLang="ko-KR" sz="120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6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],[3</a:t>
            </a:r>
            <a:r>
              <a:rPr lang="en-US" altLang="ko-KR" sz="120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7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</a:t>
            </a:r>
            <a:r>
              <a:rPr lang="en-US" altLang="ko-KR" sz="1200" dirty="0">
                <a:solidFill>
                  <a:srgbClr val="A8017E"/>
                </a:solidFill>
                <a:latin typeface="Courier New" panose="02070309020205020404" pitchFamily="49" charset="0"/>
              </a:rPr>
              <a:t>3</a:t>
            </a:r>
            <a:r>
              <a:rPr lang="en-US" altLang="ko-KR" sz="120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8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,3</a:t>
            </a:r>
            <a:r>
              <a:rPr lang="en-US" altLang="ko-KR" sz="120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9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]]</a:t>
            </a:r>
            <a:endParaRPr lang="en-US" altLang="ko-KR" sz="1200" b="0" dirty="0">
              <a:solidFill>
                <a:srgbClr val="3B3B3B"/>
              </a:solidFill>
              <a:effectLst/>
              <a:latin typeface="Courier New" panose="02070309020205020404" pitchFamily="49" charset="0"/>
            </a:endParaRPr>
          </a:p>
          <a:p>
            <a:pPr>
              <a:lnSpc>
                <a:spcPts val="1425"/>
              </a:lnSpc>
              <a:buNone/>
            </a:pPr>
            <a:r>
              <a:rPr lang="en-US" altLang="ko-KR" sz="120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    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])</a:t>
            </a:r>
            <a:endParaRPr lang="en-US" altLang="ko-KR" sz="1200" b="0" dirty="0">
              <a:solidFill>
                <a:srgbClr val="3B3B3B"/>
              </a:solidFill>
              <a:effectLst/>
              <a:latin typeface="Courier New" panose="02070309020205020404" pitchFamily="49" charset="0"/>
            </a:endParaRPr>
          </a:p>
          <a:p>
            <a:pPr>
              <a:lnSpc>
                <a:spcPts val="1425"/>
              </a:lnSpc>
              <a:buNone/>
            </a:pPr>
            <a:r>
              <a:rPr lang="en-US" altLang="ko-KR" sz="1200" b="1" dirty="0">
                <a:solidFill>
                  <a:srgbClr val="45AE34"/>
                </a:solidFill>
                <a:effectLst/>
                <a:latin typeface="Courier New" panose="02070309020205020404" pitchFamily="49" charset="0"/>
              </a:rPr>
              <a:t>print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lang="en-US" altLang="ko-KR" sz="1200" b="0" dirty="0">
                <a:solidFill>
                  <a:srgbClr val="A535AE"/>
                </a:solidFill>
                <a:effectLst/>
                <a:latin typeface="Courier New" panose="02070309020205020404" pitchFamily="49" charset="0"/>
              </a:rPr>
              <a:t>type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lang="en-US" altLang="ko-KR" sz="120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arr3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))</a:t>
            </a:r>
            <a:endParaRPr lang="en-US" altLang="ko-KR" sz="1200" b="0" dirty="0">
              <a:solidFill>
                <a:srgbClr val="3B3B3B"/>
              </a:solidFill>
              <a:effectLst/>
              <a:latin typeface="Courier New" panose="02070309020205020404" pitchFamily="49" charset="0"/>
            </a:endParaRPr>
          </a:p>
          <a:p>
            <a:pPr>
              <a:lnSpc>
                <a:spcPts val="1425"/>
              </a:lnSpc>
              <a:buNone/>
            </a:pPr>
            <a:r>
              <a:rPr lang="en-US" altLang="ko-KR" sz="1200" b="1" dirty="0">
                <a:solidFill>
                  <a:srgbClr val="45AE34"/>
                </a:solidFill>
                <a:effectLst/>
                <a:latin typeface="Courier New" panose="02070309020205020404" pitchFamily="49" charset="0"/>
              </a:rPr>
              <a:t>print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lang="en-US" altLang="ko-KR" sz="120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arr3.ndim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)</a:t>
            </a:r>
            <a:endParaRPr lang="en-US" altLang="ko-KR" sz="1200" b="0" dirty="0">
              <a:solidFill>
                <a:srgbClr val="3B3B3B"/>
              </a:solidFill>
              <a:effectLst/>
              <a:latin typeface="Courier New" panose="02070309020205020404" pitchFamily="49" charset="0"/>
            </a:endParaRPr>
          </a:p>
          <a:p>
            <a:pPr>
              <a:lnSpc>
                <a:spcPts val="1425"/>
              </a:lnSpc>
              <a:buNone/>
            </a:pPr>
            <a:r>
              <a:rPr lang="en-US" altLang="ko-KR" sz="1200" b="1" dirty="0">
                <a:solidFill>
                  <a:srgbClr val="45AE34"/>
                </a:solidFill>
                <a:effectLst/>
                <a:latin typeface="Courier New" panose="02070309020205020404" pitchFamily="49" charset="0"/>
              </a:rPr>
              <a:t>print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lang="en-US" altLang="ko-KR" sz="120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arr3.shape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)</a:t>
            </a:r>
            <a:endParaRPr lang="en-US" altLang="ko-KR" sz="1200" b="0" dirty="0">
              <a:solidFill>
                <a:srgbClr val="3B3B3B"/>
              </a:solidFill>
              <a:effectLst/>
              <a:latin typeface="Courier New" panose="02070309020205020404" pitchFamily="49" charset="0"/>
            </a:endParaRPr>
          </a:p>
          <a:p>
            <a:pPr>
              <a:lnSpc>
                <a:spcPts val="1425"/>
              </a:lnSpc>
              <a:buNone/>
            </a:pPr>
            <a:r>
              <a:rPr lang="en-US" altLang="ko-KR" sz="1200" b="1" dirty="0">
                <a:solidFill>
                  <a:srgbClr val="45AE34"/>
                </a:solidFill>
                <a:effectLst/>
                <a:latin typeface="Courier New" panose="02070309020205020404" pitchFamily="49" charset="0"/>
              </a:rPr>
              <a:t>print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lang="en-US" altLang="ko-KR" sz="120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arr3.dtype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)</a:t>
            </a:r>
            <a:endParaRPr lang="en-US" altLang="ko-KR" sz="1200" b="0" dirty="0">
              <a:solidFill>
                <a:srgbClr val="3B3B3B"/>
              </a:solidFill>
              <a:effectLst/>
              <a:latin typeface="Courier New" panose="02070309020205020404" pitchFamily="49" charset="0"/>
            </a:endParaRPr>
          </a:p>
          <a:p>
            <a:pPr>
              <a:lnSpc>
                <a:spcPts val="1425"/>
              </a:lnSpc>
              <a:buNone/>
            </a:pPr>
            <a:r>
              <a:rPr lang="en-US" altLang="ko-KR" sz="1200" b="1" dirty="0">
                <a:solidFill>
                  <a:srgbClr val="45AE34"/>
                </a:solidFill>
                <a:effectLst/>
                <a:latin typeface="Courier New" panose="02070309020205020404" pitchFamily="49" charset="0"/>
              </a:rPr>
              <a:t>print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lang="en-US" altLang="ko-KR" sz="120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arr3.size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)</a:t>
            </a:r>
            <a:endParaRPr lang="en-US" altLang="ko-KR" sz="1200" b="0" dirty="0">
              <a:solidFill>
                <a:srgbClr val="3B3B3B"/>
              </a:solidFill>
              <a:effectLst/>
              <a:latin typeface="Courier New" panose="02070309020205020404" pitchFamily="49" charset="0"/>
            </a:endParaRPr>
          </a:p>
        </p:txBody>
      </p: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CFCA1723-D93A-813D-7FBC-EF42133B69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17F5C-E498-46DC-914F-6F75556D3BF8}" type="slidenum">
              <a:rPr lang="ko-KR" altLang="en-US" smtClean="0"/>
              <a:t>35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4859468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214E2B-7844-FC32-B120-80D417C731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D6F0C099-20F2-480E-E448-11D9FD757216}"/>
              </a:ext>
            </a:extLst>
          </p:cNvPr>
          <p:cNvSpPr/>
          <p:nvPr/>
        </p:nvSpPr>
        <p:spPr>
          <a:xfrm>
            <a:off x="189000" y="225926"/>
            <a:ext cx="2140206" cy="392259"/>
          </a:xfrm>
          <a:prstGeom prst="rect">
            <a:avLst/>
          </a:prstGeom>
          <a:solidFill>
            <a:schemeClr val="accent1">
              <a:lumMod val="50000"/>
            </a:schemeClr>
          </a:solidFill>
          <a:ln w="63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2. </a:t>
            </a:r>
            <a:r>
              <a:rPr lang="ko-KR" altLang="en-US" sz="1400" b="1" dirty="0">
                <a:solidFill>
                  <a:schemeClr val="bg1"/>
                </a:solidFill>
              </a:rPr>
              <a:t>데이터 </a:t>
            </a:r>
            <a:r>
              <a:rPr lang="ko-KR" altLang="en-US" sz="1400" b="1" dirty="0" err="1">
                <a:solidFill>
                  <a:schemeClr val="bg1"/>
                </a:solidFill>
              </a:rPr>
              <a:t>전처리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8A46604-ED96-DC59-4E4B-8CA2F815AE6D}"/>
              </a:ext>
            </a:extLst>
          </p:cNvPr>
          <p:cNvSpPr txBox="1"/>
          <p:nvPr/>
        </p:nvSpPr>
        <p:spPr>
          <a:xfrm>
            <a:off x="278395" y="739126"/>
            <a:ext cx="6097508" cy="304699"/>
          </a:xfrm>
          <a:prstGeom prst="rect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buNone/>
            </a:pPr>
            <a:r>
              <a:rPr lang="en-US" altLang="ko-KR" sz="1200" b="0" dirty="0" err="1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np.zeros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lang="en-US" altLang="ko-KR" sz="120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3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)</a:t>
            </a:r>
            <a:endParaRPr lang="en-US" altLang="ko-KR" sz="1200" b="0" dirty="0">
              <a:solidFill>
                <a:srgbClr val="3B3B3B"/>
              </a:solidFill>
              <a:effectLst/>
              <a:latin typeface="Courier New" panose="02070309020205020404" pitchFamily="49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9B91EAA-C694-9D70-76BE-B74EB6017E5E}"/>
              </a:ext>
            </a:extLst>
          </p:cNvPr>
          <p:cNvSpPr txBox="1"/>
          <p:nvPr/>
        </p:nvSpPr>
        <p:spPr>
          <a:xfrm>
            <a:off x="278395" y="1098720"/>
            <a:ext cx="6097508" cy="304699"/>
          </a:xfrm>
          <a:prstGeom prst="rect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buNone/>
            </a:pPr>
            <a:r>
              <a:rPr lang="en-US" altLang="ko-KR" sz="1200" b="0" dirty="0" err="1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np.zeros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((</a:t>
            </a:r>
            <a:r>
              <a:rPr lang="en-US" altLang="ko-KR" sz="120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2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</a:t>
            </a:r>
            <a:r>
              <a:rPr lang="en-US" altLang="ko-KR" sz="120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3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))</a:t>
            </a:r>
            <a:endParaRPr lang="en-US" altLang="ko-KR" sz="1200" b="0" dirty="0">
              <a:solidFill>
                <a:srgbClr val="3B3B3B"/>
              </a:solidFill>
              <a:effectLst/>
              <a:latin typeface="Courier New" panose="02070309020205020404" pitchFamily="49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BB458CC-E8F3-B6CC-0673-2972214FA728}"/>
              </a:ext>
            </a:extLst>
          </p:cNvPr>
          <p:cNvSpPr txBox="1"/>
          <p:nvPr/>
        </p:nvSpPr>
        <p:spPr>
          <a:xfrm>
            <a:off x="278395" y="1467367"/>
            <a:ext cx="6097508" cy="304699"/>
          </a:xfrm>
          <a:prstGeom prst="rect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buNone/>
            </a:pPr>
            <a:r>
              <a:rPr lang="en-US" altLang="ko-KR" sz="1200" b="0" dirty="0" err="1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np.ones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((</a:t>
            </a:r>
            <a:r>
              <a:rPr lang="en-US" altLang="ko-KR" sz="120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3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</a:t>
            </a:r>
            <a:r>
              <a:rPr lang="en-US" altLang="ko-KR" sz="120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3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))</a:t>
            </a:r>
            <a:endParaRPr lang="en-US" altLang="ko-KR" sz="1200" b="0" dirty="0">
              <a:solidFill>
                <a:srgbClr val="3B3B3B"/>
              </a:solidFill>
              <a:effectLst/>
              <a:latin typeface="Courier New" panose="02070309020205020404" pitchFamily="49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C26440C-10E7-FA80-2E6F-6EE6B8317599}"/>
              </a:ext>
            </a:extLst>
          </p:cNvPr>
          <p:cNvSpPr txBox="1"/>
          <p:nvPr/>
        </p:nvSpPr>
        <p:spPr>
          <a:xfrm>
            <a:off x="278395" y="1843653"/>
            <a:ext cx="6097508" cy="304699"/>
          </a:xfrm>
          <a:prstGeom prst="rect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buNone/>
            </a:pPr>
            <a:r>
              <a:rPr lang="en-US" altLang="ko-KR" sz="1200" b="0" dirty="0" err="1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np.arange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lang="en-US" altLang="ko-KR" sz="120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1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</a:t>
            </a:r>
            <a:r>
              <a:rPr lang="en-US" altLang="ko-KR" sz="120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11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</a:t>
            </a:r>
            <a:r>
              <a:rPr lang="en-US" altLang="ko-KR" sz="120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2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)</a:t>
            </a:r>
            <a:endParaRPr lang="en-US" altLang="ko-KR" sz="1200" b="0" dirty="0">
              <a:solidFill>
                <a:srgbClr val="3B3B3B"/>
              </a:solidFill>
              <a:effectLst/>
              <a:latin typeface="Courier New" panose="02070309020205020404" pitchFamily="49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5DE40B-1AC8-E3DF-238E-6FFD11C63867}"/>
              </a:ext>
            </a:extLst>
          </p:cNvPr>
          <p:cNvSpPr txBox="1"/>
          <p:nvPr/>
        </p:nvSpPr>
        <p:spPr>
          <a:xfrm>
            <a:off x="278395" y="2219376"/>
            <a:ext cx="6097508" cy="526298"/>
          </a:xfrm>
          <a:prstGeom prst="rect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buNone/>
            </a:pPr>
            <a:r>
              <a:rPr lang="en-US" altLang="ko-KR" sz="1200" b="0" dirty="0" err="1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np.random.random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()</a:t>
            </a:r>
          </a:p>
          <a:p>
            <a:pPr>
              <a:lnSpc>
                <a:spcPct val="120000"/>
              </a:lnSpc>
              <a:buNone/>
            </a:pPr>
            <a:r>
              <a:rPr lang="en-US" altLang="ko-KR" sz="1200" b="0" dirty="0" err="1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np.random.random</a:t>
            </a:r>
            <a:r>
              <a:rPr lang="en-US" altLang="ko-KR" sz="120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((2,3))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B9549AB-FEB8-F296-CCC9-7DCDEE8016B7}"/>
              </a:ext>
            </a:extLst>
          </p:cNvPr>
          <p:cNvSpPr txBox="1"/>
          <p:nvPr/>
        </p:nvSpPr>
        <p:spPr>
          <a:xfrm>
            <a:off x="278395" y="2834308"/>
            <a:ext cx="6097508" cy="304699"/>
          </a:xfrm>
          <a:prstGeom prst="rect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buNone/>
            </a:pPr>
            <a:r>
              <a:rPr lang="en-US" altLang="ko-KR" sz="1200" b="0" dirty="0" err="1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np.random.randint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lang="en-US" altLang="ko-KR" sz="120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1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</a:t>
            </a:r>
            <a:r>
              <a:rPr lang="en-US" altLang="ko-KR" sz="120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50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</a:t>
            </a:r>
            <a:r>
              <a:rPr lang="en-US" altLang="ko-KR" sz="120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10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)</a:t>
            </a:r>
            <a:endParaRPr lang="en-US" altLang="ko-KR" sz="1200" b="0" dirty="0">
              <a:solidFill>
                <a:srgbClr val="3B3B3B"/>
              </a:solidFill>
              <a:effectLst/>
              <a:latin typeface="Courier New" panose="02070309020205020404" pitchFamily="49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2A9D5F9-AACE-3678-A55D-1EB31DA60940}"/>
              </a:ext>
            </a:extLst>
          </p:cNvPr>
          <p:cNvSpPr txBox="1"/>
          <p:nvPr/>
        </p:nvSpPr>
        <p:spPr>
          <a:xfrm>
            <a:off x="278395" y="3199061"/>
            <a:ext cx="6097508" cy="811761"/>
          </a:xfrm>
          <a:prstGeom prst="rect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txBody>
          <a:bodyPr wrap="square">
            <a:spAutoFit/>
          </a:bodyPr>
          <a:lstStyle/>
          <a:p>
            <a:pPr>
              <a:lnSpc>
                <a:spcPts val="1425"/>
              </a:lnSpc>
              <a:buNone/>
            </a:pPr>
            <a:r>
              <a:rPr lang="en-US" altLang="ko-KR" sz="1200" b="0" dirty="0" err="1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arr</a:t>
            </a:r>
            <a:r>
              <a:rPr lang="en-US" altLang="ko-KR" sz="1200" b="1" dirty="0">
                <a:solidFill>
                  <a:srgbClr val="006699"/>
                </a:solidFill>
                <a:effectLst/>
                <a:latin typeface="Courier New" panose="02070309020205020404" pitchFamily="49" charset="0"/>
              </a:rPr>
              <a:t>=</a:t>
            </a:r>
            <a:r>
              <a:rPr lang="en-US" altLang="ko-KR" sz="1200" b="0" dirty="0" err="1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np.array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([</a:t>
            </a:r>
            <a:r>
              <a:rPr lang="en-US" altLang="ko-KR" sz="120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10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</a:t>
            </a:r>
            <a:r>
              <a:rPr lang="en-US" altLang="ko-KR" sz="120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20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</a:t>
            </a:r>
            <a:r>
              <a:rPr lang="en-US" altLang="ko-KR" sz="120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30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</a:t>
            </a:r>
            <a:r>
              <a:rPr lang="en-US" altLang="ko-KR" sz="120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40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</a:t>
            </a:r>
            <a:r>
              <a:rPr lang="en-US" altLang="ko-KR" sz="120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50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</a:t>
            </a:r>
            <a:r>
              <a:rPr lang="en-US" altLang="ko-KR" sz="120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60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])</a:t>
            </a:r>
            <a:endParaRPr lang="en-US" altLang="ko-KR" sz="1200" b="0" dirty="0">
              <a:solidFill>
                <a:srgbClr val="3B3B3B"/>
              </a:solidFill>
              <a:effectLst/>
              <a:latin typeface="Courier New" panose="02070309020205020404" pitchFamily="49" charset="0"/>
            </a:endParaRPr>
          </a:p>
          <a:p>
            <a:pPr>
              <a:lnSpc>
                <a:spcPts val="1425"/>
              </a:lnSpc>
              <a:buNone/>
            </a:pPr>
            <a:r>
              <a:rPr lang="en-US" altLang="ko-KR" sz="1200" b="0" dirty="0" err="1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arr.reshape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lang="en-US" altLang="ko-KR" sz="120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2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</a:t>
            </a:r>
            <a:r>
              <a:rPr lang="en-US" altLang="ko-KR" sz="120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3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)</a:t>
            </a:r>
            <a:endParaRPr lang="en-US" altLang="ko-KR" sz="1200" b="0" dirty="0">
              <a:solidFill>
                <a:srgbClr val="3B3B3B"/>
              </a:solidFill>
              <a:effectLst/>
              <a:latin typeface="Courier New" panose="02070309020205020404" pitchFamily="49" charset="0"/>
            </a:endParaRPr>
          </a:p>
          <a:p>
            <a:pPr>
              <a:lnSpc>
                <a:spcPts val="1425"/>
              </a:lnSpc>
              <a:buNone/>
            </a:pPr>
            <a:r>
              <a:rPr lang="en-US" altLang="ko-KR" sz="1200" b="0" dirty="0" err="1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arr.reshape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lang="en-US" altLang="ko-KR" sz="120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-1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</a:t>
            </a:r>
            <a:r>
              <a:rPr lang="en-US" altLang="ko-KR" sz="120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1</a:t>
            </a:r>
            <a:r>
              <a:rPr lang="en-US" altLang="ko-KR" sz="1200" dirty="0">
                <a:solidFill>
                  <a:srgbClr val="000000"/>
                </a:solidFill>
                <a:latin typeface="Courier New" panose="02070309020205020404" pitchFamily="49" charset="0"/>
              </a:rPr>
              <a:t>)    </a:t>
            </a:r>
            <a:r>
              <a:rPr lang="en-US" altLang="ko-KR" sz="1200" i="1" dirty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</a:rPr>
              <a:t># -1:</a:t>
            </a:r>
            <a:r>
              <a:rPr lang="ko-KR" altLang="en-US" sz="1200" i="1" dirty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</a:rPr>
              <a:t>행 또는 열 개수를 자동 계산</a:t>
            </a:r>
            <a:endParaRPr lang="en-US" altLang="ko-KR" sz="1200" b="0" i="1" dirty="0">
              <a:solidFill>
                <a:schemeClr val="accent6">
                  <a:lumMod val="75000"/>
                </a:schemeClr>
              </a:solidFill>
              <a:effectLst/>
              <a:latin typeface="Courier New" panose="02070309020205020404" pitchFamily="49" charset="0"/>
            </a:endParaRPr>
          </a:p>
          <a:p>
            <a:pPr>
              <a:lnSpc>
                <a:spcPts val="1425"/>
              </a:lnSpc>
              <a:buNone/>
            </a:pPr>
            <a:r>
              <a:rPr lang="en-US" altLang="ko-KR" sz="1200" b="0" dirty="0" err="1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arr.reshape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lang="en-US" altLang="ko-KR" sz="120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1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</a:t>
            </a:r>
            <a:r>
              <a:rPr lang="en-US" altLang="ko-KR" sz="120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-1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)</a:t>
            </a:r>
            <a:endParaRPr lang="en-US" altLang="ko-KR" sz="1200" b="0" dirty="0">
              <a:solidFill>
                <a:srgbClr val="3B3B3B"/>
              </a:solidFill>
              <a:effectLst/>
              <a:latin typeface="Courier New" panose="02070309020205020404" pitchFamily="49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46586DC-515F-6370-341C-F34671900D80}"/>
              </a:ext>
            </a:extLst>
          </p:cNvPr>
          <p:cNvSpPr txBox="1"/>
          <p:nvPr/>
        </p:nvSpPr>
        <p:spPr>
          <a:xfrm>
            <a:off x="278395" y="4083119"/>
            <a:ext cx="6097508" cy="969496"/>
          </a:xfrm>
          <a:prstGeom prst="rect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buNone/>
            </a:pPr>
            <a:r>
              <a:rPr lang="en-US" altLang="ko-KR" sz="120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arr2</a:t>
            </a:r>
            <a:r>
              <a:rPr lang="en-US" altLang="ko-KR" sz="1200" b="1" dirty="0">
                <a:solidFill>
                  <a:srgbClr val="006699"/>
                </a:solidFill>
                <a:effectLst/>
                <a:latin typeface="Courier New" panose="02070309020205020404" pitchFamily="49" charset="0"/>
              </a:rPr>
              <a:t>=</a:t>
            </a:r>
            <a:r>
              <a:rPr lang="en-US" altLang="ko-KR" sz="1200" b="0" dirty="0" err="1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np.array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([[</a:t>
            </a:r>
            <a:r>
              <a:rPr lang="en-US" altLang="ko-KR" sz="120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10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</a:t>
            </a:r>
            <a:r>
              <a:rPr lang="en-US" altLang="ko-KR" sz="120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20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</a:t>
            </a:r>
            <a:r>
              <a:rPr lang="en-US" altLang="ko-KR" sz="120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30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],</a:t>
            </a:r>
            <a:endParaRPr lang="en-US" altLang="ko-KR" sz="1200" b="0" dirty="0">
              <a:solidFill>
                <a:srgbClr val="3B3B3B"/>
              </a:solidFill>
              <a:effectLst/>
              <a:latin typeface="Courier New" panose="02070309020205020404" pitchFamily="49" charset="0"/>
            </a:endParaRPr>
          </a:p>
          <a:p>
            <a:pPr>
              <a:lnSpc>
                <a:spcPct val="120000"/>
              </a:lnSpc>
              <a:buNone/>
            </a:pPr>
            <a:r>
              <a:rPr lang="en-US" altLang="ko-KR" sz="120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               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[</a:t>
            </a:r>
            <a:r>
              <a:rPr lang="en-US" altLang="ko-KR" sz="120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40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</a:t>
            </a:r>
            <a:r>
              <a:rPr lang="en-US" altLang="ko-KR" sz="120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50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</a:t>
            </a:r>
            <a:r>
              <a:rPr lang="en-US" altLang="ko-KR" sz="120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60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],</a:t>
            </a:r>
            <a:endParaRPr lang="en-US" altLang="ko-KR" sz="1200" b="0" dirty="0">
              <a:solidFill>
                <a:srgbClr val="3B3B3B"/>
              </a:solidFill>
              <a:effectLst/>
              <a:latin typeface="Courier New" panose="02070309020205020404" pitchFamily="49" charset="0"/>
            </a:endParaRPr>
          </a:p>
          <a:p>
            <a:pPr>
              <a:lnSpc>
                <a:spcPct val="120000"/>
              </a:lnSpc>
              <a:buNone/>
            </a:pPr>
            <a:r>
              <a:rPr lang="en-US" altLang="ko-KR" sz="120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               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[</a:t>
            </a:r>
            <a:r>
              <a:rPr lang="en-US" altLang="ko-KR" sz="120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70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</a:t>
            </a:r>
            <a:r>
              <a:rPr lang="en-US" altLang="ko-KR" sz="120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80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</a:t>
            </a:r>
            <a:r>
              <a:rPr lang="en-US" altLang="ko-KR" sz="120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90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]])</a:t>
            </a:r>
            <a:endParaRPr lang="en-US" altLang="ko-KR" sz="1200" b="0" dirty="0">
              <a:solidFill>
                <a:srgbClr val="3B3B3B"/>
              </a:solidFill>
              <a:effectLst/>
              <a:latin typeface="Courier New" panose="02070309020205020404" pitchFamily="49" charset="0"/>
            </a:endParaRPr>
          </a:p>
          <a:p>
            <a:pPr>
              <a:lnSpc>
                <a:spcPct val="120000"/>
              </a:lnSpc>
              <a:buNone/>
            </a:pPr>
            <a:r>
              <a:rPr lang="en-US" altLang="ko-KR" sz="120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arr2.transpose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()            </a:t>
            </a:r>
            <a:r>
              <a:rPr lang="en-US" altLang="ko-KR" sz="1200" i="1" dirty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</a:rPr>
              <a:t># </a:t>
            </a:r>
            <a:r>
              <a:rPr lang="ko-KR" altLang="en-US" sz="1200" i="1" dirty="0" err="1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</a:rPr>
              <a:t>행열</a:t>
            </a:r>
            <a:r>
              <a:rPr lang="ko-KR" altLang="en-US" sz="1200" i="1" dirty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</a:rPr>
              <a:t> 교환 </a:t>
            </a:r>
            <a:endParaRPr lang="en-US" altLang="ko-KR" sz="1200" b="0" dirty="0">
              <a:solidFill>
                <a:srgbClr val="3B3B3B"/>
              </a:solidFill>
              <a:effectLst/>
              <a:latin typeface="Courier New" panose="02070309020205020404" pitchFamily="49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718E527-08A7-3710-29C9-5B370D790314}"/>
              </a:ext>
            </a:extLst>
          </p:cNvPr>
          <p:cNvSpPr txBox="1"/>
          <p:nvPr/>
        </p:nvSpPr>
        <p:spPr>
          <a:xfrm>
            <a:off x="278396" y="5124912"/>
            <a:ext cx="6097508" cy="1633332"/>
          </a:xfrm>
          <a:prstGeom prst="rect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buNone/>
            </a:pPr>
            <a:r>
              <a:rPr lang="en-US" altLang="ko-KR" sz="1200" b="0" dirty="0" err="1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arr</a:t>
            </a:r>
            <a:r>
              <a:rPr lang="en-US" altLang="ko-KR" sz="120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altLang="ko-KR" sz="1200" b="1" dirty="0">
                <a:solidFill>
                  <a:srgbClr val="006699"/>
                </a:solidFill>
                <a:effectLst/>
                <a:latin typeface="Courier New" panose="02070309020205020404" pitchFamily="49" charset="0"/>
              </a:rPr>
              <a:t>=</a:t>
            </a:r>
            <a:r>
              <a:rPr lang="en-US" altLang="ko-KR" sz="120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altLang="ko-KR" sz="1200" b="0" dirty="0" err="1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np.array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([</a:t>
            </a:r>
            <a:endParaRPr lang="en-US" altLang="ko-KR" sz="1200" b="0" dirty="0">
              <a:solidFill>
                <a:srgbClr val="3B3B3B"/>
              </a:solidFill>
              <a:effectLst/>
              <a:latin typeface="Courier New" panose="02070309020205020404" pitchFamily="49" charset="0"/>
            </a:endParaRPr>
          </a:p>
          <a:p>
            <a:pPr>
              <a:lnSpc>
                <a:spcPct val="120000"/>
              </a:lnSpc>
              <a:buNone/>
            </a:pPr>
            <a:r>
              <a:rPr lang="en-US" altLang="ko-KR" sz="120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    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[</a:t>
            </a:r>
            <a:r>
              <a:rPr lang="en-US" altLang="ko-KR" sz="120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1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</a:t>
            </a:r>
            <a:r>
              <a:rPr lang="en-US" altLang="ko-KR" sz="120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2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</a:t>
            </a:r>
            <a:r>
              <a:rPr lang="en-US" altLang="ko-KR" sz="120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3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],</a:t>
            </a:r>
            <a:endParaRPr lang="en-US" altLang="ko-KR" sz="1200" b="0" dirty="0">
              <a:solidFill>
                <a:srgbClr val="3B3B3B"/>
              </a:solidFill>
              <a:effectLst/>
              <a:latin typeface="Courier New" panose="02070309020205020404" pitchFamily="49" charset="0"/>
            </a:endParaRPr>
          </a:p>
          <a:p>
            <a:pPr>
              <a:lnSpc>
                <a:spcPct val="120000"/>
              </a:lnSpc>
              <a:buNone/>
            </a:pPr>
            <a:r>
              <a:rPr lang="en-US" altLang="ko-KR" sz="120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    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[</a:t>
            </a:r>
            <a:r>
              <a:rPr lang="en-US" altLang="ko-KR" sz="120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4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</a:t>
            </a:r>
            <a:r>
              <a:rPr lang="en-US" altLang="ko-KR" sz="120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5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</a:t>
            </a:r>
            <a:r>
              <a:rPr lang="en-US" altLang="ko-KR" sz="120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6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]</a:t>
            </a:r>
            <a:endParaRPr lang="en-US" altLang="ko-KR" sz="1200" b="0" dirty="0">
              <a:solidFill>
                <a:srgbClr val="3B3B3B"/>
              </a:solidFill>
              <a:effectLst/>
              <a:latin typeface="Courier New" panose="02070309020205020404" pitchFamily="49" charset="0"/>
            </a:endParaRPr>
          </a:p>
          <a:p>
            <a:pPr>
              <a:lnSpc>
                <a:spcPct val="120000"/>
              </a:lnSpc>
              <a:buNone/>
            </a:pP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])</a:t>
            </a:r>
            <a:endParaRPr lang="en-US" altLang="ko-KR" sz="1200" b="0" dirty="0">
              <a:solidFill>
                <a:srgbClr val="3B3B3B"/>
              </a:solidFill>
              <a:effectLst/>
              <a:latin typeface="Courier New" panose="02070309020205020404" pitchFamily="49" charset="0"/>
            </a:endParaRPr>
          </a:p>
          <a:p>
            <a:pPr>
              <a:lnSpc>
                <a:spcPct val="120000"/>
              </a:lnSpc>
              <a:buNone/>
            </a:pPr>
            <a:r>
              <a:rPr lang="en-US" altLang="ko-KR" sz="1200" b="1" dirty="0">
                <a:solidFill>
                  <a:srgbClr val="45AE34"/>
                </a:solidFill>
                <a:effectLst/>
                <a:latin typeface="Courier New" panose="02070309020205020404" pitchFamily="49" charset="0"/>
              </a:rPr>
              <a:t>print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lang="en-US" altLang="ko-KR" sz="1200" b="0" dirty="0" err="1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np.</a:t>
            </a:r>
            <a:r>
              <a:rPr lang="en-US" altLang="ko-KR" sz="1200" b="1" dirty="0" err="1">
                <a:solidFill>
                  <a:srgbClr val="45AE34"/>
                </a:solidFill>
                <a:effectLst/>
                <a:latin typeface="Courier New" panose="02070309020205020404" pitchFamily="49" charset="0"/>
              </a:rPr>
              <a:t>sum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lang="en-US" altLang="ko-KR" sz="1200" b="0" dirty="0" err="1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arr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))           </a:t>
            </a:r>
            <a:r>
              <a:rPr lang="en-US" altLang="ko-KR" sz="1200" b="0" i="1" dirty="0">
                <a:solidFill>
                  <a:schemeClr val="accent6">
                    <a:lumMod val="75000"/>
                  </a:schemeClr>
                </a:solidFill>
                <a:effectLst/>
                <a:latin typeface="Courier New" panose="02070309020205020404" pitchFamily="49" charset="0"/>
              </a:rPr>
              <a:t># 21</a:t>
            </a:r>
          </a:p>
          <a:p>
            <a:pPr>
              <a:lnSpc>
                <a:spcPct val="120000"/>
              </a:lnSpc>
              <a:buNone/>
            </a:pPr>
            <a:r>
              <a:rPr lang="en-US" altLang="ko-KR" sz="1200" b="1" dirty="0">
                <a:solidFill>
                  <a:srgbClr val="45AE34"/>
                </a:solidFill>
                <a:effectLst/>
                <a:latin typeface="Courier New" panose="02070309020205020404" pitchFamily="49" charset="0"/>
              </a:rPr>
              <a:t>print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lang="en-US" altLang="ko-KR" sz="1200" b="0" dirty="0" err="1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np.</a:t>
            </a:r>
            <a:r>
              <a:rPr lang="en-US" altLang="ko-KR" sz="1200" b="1" dirty="0" err="1">
                <a:solidFill>
                  <a:srgbClr val="45AE34"/>
                </a:solidFill>
                <a:effectLst/>
                <a:latin typeface="Courier New" panose="02070309020205020404" pitchFamily="49" charset="0"/>
              </a:rPr>
              <a:t>sum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lang="en-US" altLang="ko-KR" sz="1200" b="0" dirty="0" err="1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arr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</a:t>
            </a:r>
            <a:r>
              <a:rPr lang="en-US" altLang="ko-KR" sz="120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 axis</a:t>
            </a:r>
            <a:r>
              <a:rPr lang="en-US" altLang="ko-KR" sz="1200" b="1" dirty="0">
                <a:solidFill>
                  <a:srgbClr val="006699"/>
                </a:solidFill>
                <a:effectLst/>
                <a:latin typeface="Courier New" panose="02070309020205020404" pitchFamily="49" charset="0"/>
              </a:rPr>
              <a:t>=</a:t>
            </a:r>
            <a:r>
              <a:rPr lang="en-US" altLang="ko-KR" sz="120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0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))</a:t>
            </a:r>
            <a:r>
              <a:rPr lang="en-US" altLang="ko-KR" sz="120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   </a:t>
            </a:r>
            <a:r>
              <a:rPr lang="en-US" altLang="ko-KR" sz="1200" b="0" i="1" dirty="0">
                <a:solidFill>
                  <a:srgbClr val="008000"/>
                </a:solidFill>
                <a:effectLst/>
                <a:latin typeface="Courier New" panose="02070309020205020404" pitchFamily="49" charset="0"/>
              </a:rPr>
              <a:t># </a:t>
            </a:r>
            <a:r>
              <a:rPr lang="ko-KR" altLang="en-US" sz="1200" b="0" i="1" dirty="0">
                <a:solidFill>
                  <a:srgbClr val="008000"/>
                </a:solidFill>
                <a:effectLst/>
                <a:latin typeface="Courier New" panose="02070309020205020404" pitchFamily="49" charset="0"/>
              </a:rPr>
              <a:t>같은 열</a:t>
            </a:r>
            <a:r>
              <a:rPr lang="en-US" altLang="ko-KR" sz="1200" b="0" i="1" dirty="0">
                <a:solidFill>
                  <a:srgbClr val="008000"/>
                </a:solidFill>
                <a:effectLst/>
                <a:latin typeface="Courier New" panose="02070309020205020404" pitchFamily="49" charset="0"/>
              </a:rPr>
              <a:t>, </a:t>
            </a:r>
            <a:r>
              <a:rPr lang="ko-KR" altLang="en-US" sz="1200" b="0" i="1" dirty="0">
                <a:solidFill>
                  <a:srgbClr val="008000"/>
                </a:solidFill>
                <a:effectLst/>
                <a:latin typeface="Courier New" panose="02070309020205020404" pitchFamily="49" charset="0"/>
              </a:rPr>
              <a:t>행 위주 </a:t>
            </a:r>
            <a:r>
              <a:rPr lang="en-US" altLang="ko-KR" sz="1200" b="0" i="1" dirty="0">
                <a:solidFill>
                  <a:srgbClr val="008000"/>
                </a:solidFill>
                <a:effectLst/>
                <a:latin typeface="Courier New" panose="02070309020205020404" pitchFamily="49" charset="0"/>
              </a:rPr>
              <a:t>-&gt; </a:t>
            </a:r>
            <a:r>
              <a:rPr lang="ko-KR" altLang="en-US" sz="1200" b="0" i="1" dirty="0" err="1">
                <a:solidFill>
                  <a:srgbClr val="008000"/>
                </a:solidFill>
                <a:effectLst/>
                <a:latin typeface="Courier New" panose="02070309020205020404" pitchFamily="49" charset="0"/>
              </a:rPr>
              <a:t>열별계산</a:t>
            </a:r>
            <a:r>
              <a:rPr lang="ko-KR" altLang="en-US" sz="1200" b="0" i="1" dirty="0">
                <a:solidFill>
                  <a:srgbClr val="0080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altLang="ko-KR" sz="1200" b="0" i="1" dirty="0">
                <a:solidFill>
                  <a:srgbClr val="008000"/>
                </a:solidFill>
                <a:effectLst/>
                <a:latin typeface="Courier New" panose="02070309020205020404" pitchFamily="49" charset="0"/>
              </a:rPr>
              <a:t>[5 7 9]</a:t>
            </a:r>
            <a:endParaRPr lang="ko-KR" altLang="en-US" sz="1200" b="0" i="1" dirty="0">
              <a:solidFill>
                <a:srgbClr val="3B3B3B"/>
              </a:solidFill>
              <a:effectLst/>
              <a:latin typeface="Courier New" panose="02070309020205020404" pitchFamily="49" charset="0"/>
            </a:endParaRPr>
          </a:p>
          <a:p>
            <a:pPr>
              <a:lnSpc>
                <a:spcPct val="120000"/>
              </a:lnSpc>
              <a:buNone/>
            </a:pPr>
            <a:r>
              <a:rPr lang="en-US" altLang="ko-KR" sz="1200" b="1" dirty="0">
                <a:solidFill>
                  <a:srgbClr val="45AE34"/>
                </a:solidFill>
                <a:effectLst/>
                <a:latin typeface="Courier New" panose="02070309020205020404" pitchFamily="49" charset="0"/>
              </a:rPr>
              <a:t>Print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lang="en-US" altLang="ko-KR" sz="1200" b="0" dirty="0" err="1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np.</a:t>
            </a:r>
            <a:r>
              <a:rPr lang="en-US" altLang="ko-KR" sz="1200" b="1" dirty="0" err="1">
                <a:solidFill>
                  <a:srgbClr val="45AE34"/>
                </a:solidFill>
                <a:effectLst/>
                <a:latin typeface="Courier New" panose="02070309020205020404" pitchFamily="49" charset="0"/>
              </a:rPr>
              <a:t>sum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lang="en-US" altLang="ko-KR" sz="1200" b="0" dirty="0" err="1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arr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</a:t>
            </a:r>
            <a:r>
              <a:rPr lang="en-US" altLang="ko-KR" sz="120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 axis</a:t>
            </a:r>
            <a:r>
              <a:rPr lang="en-US" altLang="ko-KR" sz="1200" b="1" dirty="0">
                <a:solidFill>
                  <a:srgbClr val="006699"/>
                </a:solidFill>
                <a:effectLst/>
                <a:latin typeface="Courier New" panose="02070309020205020404" pitchFamily="49" charset="0"/>
              </a:rPr>
              <a:t>=</a:t>
            </a:r>
            <a:r>
              <a:rPr lang="en-US" altLang="ko-KR" sz="120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1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))</a:t>
            </a:r>
            <a:r>
              <a:rPr lang="en-US" altLang="ko-KR" sz="120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   </a:t>
            </a:r>
            <a:r>
              <a:rPr lang="en-US" altLang="ko-KR" sz="1200" b="0" i="1" dirty="0">
                <a:solidFill>
                  <a:srgbClr val="008000"/>
                </a:solidFill>
                <a:effectLst/>
                <a:latin typeface="Courier New" panose="02070309020205020404" pitchFamily="49" charset="0"/>
              </a:rPr>
              <a:t># </a:t>
            </a:r>
            <a:r>
              <a:rPr lang="ko-KR" altLang="en-US" sz="1200" b="0" i="1" dirty="0">
                <a:solidFill>
                  <a:srgbClr val="008000"/>
                </a:solidFill>
                <a:effectLst/>
                <a:latin typeface="Courier New" panose="02070309020205020404" pitchFamily="49" charset="0"/>
              </a:rPr>
              <a:t>같은 행</a:t>
            </a:r>
            <a:r>
              <a:rPr lang="en-US" altLang="ko-KR" sz="1200" b="0" i="1" dirty="0">
                <a:solidFill>
                  <a:srgbClr val="008000"/>
                </a:solidFill>
                <a:effectLst/>
                <a:latin typeface="Courier New" panose="02070309020205020404" pitchFamily="49" charset="0"/>
              </a:rPr>
              <a:t>, </a:t>
            </a:r>
            <a:r>
              <a:rPr lang="ko-KR" altLang="en-US" sz="1200" b="0" i="1" dirty="0">
                <a:solidFill>
                  <a:srgbClr val="008000"/>
                </a:solidFill>
                <a:effectLst/>
                <a:latin typeface="Courier New" panose="02070309020205020404" pitchFamily="49" charset="0"/>
              </a:rPr>
              <a:t>열 위주</a:t>
            </a:r>
            <a:r>
              <a:rPr lang="en-US" altLang="ko-KR" sz="1200" i="1" dirty="0">
                <a:solidFill>
                  <a:srgbClr val="008000"/>
                </a:solidFill>
                <a:latin typeface="Courier New" panose="02070309020205020404" pitchFamily="49" charset="0"/>
              </a:rPr>
              <a:t> -&gt; </a:t>
            </a:r>
            <a:r>
              <a:rPr lang="ko-KR" altLang="en-US" sz="1200" i="1" dirty="0" err="1">
                <a:solidFill>
                  <a:srgbClr val="008000"/>
                </a:solidFill>
                <a:latin typeface="Courier New" panose="02070309020205020404" pitchFamily="49" charset="0"/>
              </a:rPr>
              <a:t>행별계산</a:t>
            </a:r>
            <a:r>
              <a:rPr lang="en-US" altLang="ko-KR" sz="1200" i="1" dirty="0">
                <a:solidFill>
                  <a:srgbClr val="008000"/>
                </a:solidFill>
                <a:latin typeface="Courier New" panose="02070309020205020404" pitchFamily="49" charset="0"/>
              </a:rPr>
              <a:t>[6 15]</a:t>
            </a:r>
            <a:endParaRPr lang="ko-KR" altLang="en-US" sz="1200" b="0" i="1" dirty="0">
              <a:solidFill>
                <a:srgbClr val="3B3B3B"/>
              </a:solidFill>
              <a:effectLst/>
              <a:latin typeface="Courier New" panose="02070309020205020404" pitchFamily="49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E0772F8-4235-30FE-750F-72C30821F1B4}"/>
              </a:ext>
            </a:extLst>
          </p:cNvPr>
          <p:cNvSpPr txBox="1"/>
          <p:nvPr/>
        </p:nvSpPr>
        <p:spPr>
          <a:xfrm>
            <a:off x="203007" y="6874364"/>
            <a:ext cx="6480000" cy="2960298"/>
          </a:xfrm>
          <a:prstGeom prst="rect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1200" dirty="0"/>
              <a:t>reshape()</a:t>
            </a:r>
          </a:p>
          <a:p>
            <a:pPr>
              <a:lnSpc>
                <a:spcPct val="120000"/>
              </a:lnSpc>
            </a:pPr>
            <a:r>
              <a:rPr lang="ko-KR" altLang="en-US" sz="1200" dirty="0"/>
              <a:t>배열의 모양</a:t>
            </a:r>
            <a:r>
              <a:rPr lang="en-US" altLang="ko-KR" sz="1200" dirty="0"/>
              <a:t>(shape)</a:t>
            </a:r>
            <a:r>
              <a:rPr lang="ko-KR" altLang="en-US" sz="1200" dirty="0"/>
              <a:t>을 바꾸는 함수</a:t>
            </a:r>
            <a:endParaRPr lang="en-US" altLang="ko-KR" sz="1200" dirty="0"/>
          </a:p>
          <a:p>
            <a:pPr>
              <a:lnSpc>
                <a:spcPct val="120000"/>
              </a:lnSpc>
            </a:pPr>
            <a:r>
              <a:rPr lang="ko-KR" altLang="en-US" sz="1200" dirty="0">
                <a:highlight>
                  <a:srgbClr val="FFFF00"/>
                </a:highlight>
              </a:rPr>
              <a:t>배열</a:t>
            </a:r>
            <a:r>
              <a:rPr lang="en-US" altLang="ko-KR" sz="1200" dirty="0">
                <a:highlight>
                  <a:srgbClr val="FFFF00"/>
                </a:highlight>
              </a:rPr>
              <a:t>.reshape(</a:t>
            </a:r>
            <a:r>
              <a:rPr lang="ko-KR" altLang="en-US" sz="1200" dirty="0">
                <a:highlight>
                  <a:srgbClr val="FFFF00"/>
                </a:highlight>
              </a:rPr>
              <a:t>행</a:t>
            </a:r>
            <a:r>
              <a:rPr lang="en-US" altLang="ko-KR" sz="1200" dirty="0">
                <a:highlight>
                  <a:srgbClr val="FFFF00"/>
                </a:highlight>
              </a:rPr>
              <a:t>, </a:t>
            </a:r>
            <a:r>
              <a:rPr lang="ko-KR" altLang="en-US" sz="1200" dirty="0">
                <a:highlight>
                  <a:srgbClr val="FFFF00"/>
                </a:highlight>
              </a:rPr>
              <a:t>열</a:t>
            </a:r>
            <a:r>
              <a:rPr lang="en-US" altLang="ko-KR" sz="1200" dirty="0">
                <a:highlight>
                  <a:srgbClr val="FFFF00"/>
                </a:highlight>
              </a:rPr>
              <a:t>)</a:t>
            </a:r>
          </a:p>
          <a:p>
            <a:pPr>
              <a:lnSpc>
                <a:spcPct val="120000"/>
              </a:lnSpc>
            </a:pPr>
            <a:endParaRPr lang="en-US" altLang="ko-KR" sz="1200" dirty="0">
              <a:highlight>
                <a:srgbClr val="FFFF00"/>
              </a:highlight>
            </a:endParaRPr>
          </a:p>
          <a:p>
            <a:pPr>
              <a:lnSpc>
                <a:spcPct val="120000"/>
              </a:lnSpc>
            </a:pPr>
            <a:endParaRPr lang="en-US" altLang="ko-KR" sz="1200" dirty="0">
              <a:highlight>
                <a:srgbClr val="FFFF00"/>
              </a:highlight>
            </a:endParaRPr>
          </a:p>
          <a:p>
            <a:pPr>
              <a:lnSpc>
                <a:spcPct val="120000"/>
              </a:lnSpc>
            </a:pPr>
            <a:endParaRPr lang="en-US" altLang="ko-KR" sz="1200" dirty="0">
              <a:highlight>
                <a:srgbClr val="FFFF00"/>
              </a:highlight>
            </a:endParaRPr>
          </a:p>
          <a:p>
            <a:pPr>
              <a:lnSpc>
                <a:spcPct val="120000"/>
              </a:lnSpc>
            </a:pPr>
            <a:endParaRPr lang="en-US" altLang="ko-KR" sz="1200" dirty="0">
              <a:highlight>
                <a:srgbClr val="FFFF00"/>
              </a:highlight>
            </a:endParaRPr>
          </a:p>
          <a:p>
            <a:pPr>
              <a:lnSpc>
                <a:spcPct val="120000"/>
              </a:lnSpc>
            </a:pPr>
            <a:endParaRPr lang="en-US" altLang="ko-KR" sz="1200" dirty="0">
              <a:highlight>
                <a:srgbClr val="FFFF00"/>
              </a:highlight>
            </a:endParaRPr>
          </a:p>
          <a:p>
            <a:pPr>
              <a:lnSpc>
                <a:spcPct val="120000"/>
              </a:lnSpc>
            </a:pPr>
            <a:endParaRPr lang="en-US" altLang="ko-KR" sz="1200" dirty="0">
              <a:highlight>
                <a:srgbClr val="FFFF00"/>
              </a:highlight>
            </a:endParaRPr>
          </a:p>
          <a:p>
            <a:pPr>
              <a:lnSpc>
                <a:spcPct val="120000"/>
              </a:lnSpc>
            </a:pPr>
            <a:endParaRPr lang="en-US" altLang="ko-KR" sz="1200" dirty="0">
              <a:highlight>
                <a:srgbClr val="FFFF00"/>
              </a:highlight>
            </a:endParaRPr>
          </a:p>
          <a:p>
            <a:pPr>
              <a:lnSpc>
                <a:spcPct val="120000"/>
              </a:lnSpc>
            </a:pPr>
            <a:endParaRPr lang="en-US" altLang="ko-KR" sz="1200" dirty="0">
              <a:highlight>
                <a:srgbClr val="FFFF00"/>
              </a:highlight>
            </a:endParaRPr>
          </a:p>
          <a:p>
            <a:pPr>
              <a:lnSpc>
                <a:spcPct val="120000"/>
              </a:lnSpc>
            </a:pPr>
            <a:endParaRPr lang="en-US" altLang="ko-KR" sz="12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>
              <a:lnSpc>
                <a:spcPct val="120000"/>
              </a:lnSpc>
            </a:pPr>
            <a:endParaRPr lang="ko-KR" altLang="en-US" sz="1200" dirty="0">
              <a:highlight>
                <a:srgbClr val="FFFF00"/>
              </a:highlight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D6CA84B-8428-0538-0769-0C191E313857}"/>
              </a:ext>
            </a:extLst>
          </p:cNvPr>
          <p:cNvSpPr txBox="1"/>
          <p:nvPr/>
        </p:nvSpPr>
        <p:spPr>
          <a:xfrm>
            <a:off x="414687" y="7713024"/>
            <a:ext cx="6089144" cy="1887696"/>
          </a:xfrm>
          <a:prstGeom prst="rect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txBody>
          <a:bodyPr wrap="square">
            <a:spAutoFit/>
          </a:bodyPr>
          <a:lstStyle/>
          <a:p>
            <a:pPr>
              <a:lnSpc>
                <a:spcPts val="1425"/>
              </a:lnSpc>
              <a:buNone/>
            </a:pPr>
            <a:r>
              <a:rPr lang="en-US" altLang="ko-KR" sz="1100" b="0" dirty="0">
                <a:solidFill>
                  <a:srgbClr val="FF5600"/>
                </a:solidFill>
                <a:effectLst/>
                <a:latin typeface="Courier New" panose="02070309020205020404" pitchFamily="49" charset="0"/>
              </a:rPr>
              <a:t>import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altLang="ko-KR" sz="1100" b="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numpy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altLang="ko-KR" sz="1100" b="0" dirty="0">
                <a:solidFill>
                  <a:srgbClr val="FF5600"/>
                </a:solidFill>
                <a:effectLst/>
                <a:latin typeface="Courier New" panose="02070309020205020404" pitchFamily="49" charset="0"/>
              </a:rPr>
              <a:t>as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np</a:t>
            </a:r>
          </a:p>
          <a:p>
            <a:pPr>
              <a:lnSpc>
                <a:spcPts val="1425"/>
              </a:lnSpc>
              <a:buNone/>
            </a:pPr>
            <a:endParaRPr lang="en-US" altLang="ko-KR" sz="1100" b="0" dirty="0">
              <a:solidFill>
                <a:srgbClr val="000000"/>
              </a:solidFill>
              <a:effectLst/>
              <a:latin typeface="Courier New" panose="02070309020205020404" pitchFamily="49" charset="0"/>
            </a:endParaRPr>
          </a:p>
          <a:p>
            <a:pPr>
              <a:lnSpc>
                <a:spcPts val="1425"/>
              </a:lnSpc>
              <a:buNone/>
            </a:pP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a </a:t>
            </a:r>
            <a:r>
              <a:rPr lang="en-US" altLang="ko-KR" sz="1100" b="0" dirty="0">
                <a:solidFill>
                  <a:srgbClr val="FF5600"/>
                </a:solidFill>
                <a:effectLst/>
                <a:latin typeface="Courier New" panose="02070309020205020404" pitchFamily="49" charset="0"/>
              </a:rPr>
              <a:t>=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altLang="ko-KR" sz="1100" b="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np.array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([</a:t>
            </a:r>
            <a:r>
              <a:rPr lang="en-US" altLang="ko-KR" sz="1100" b="0" dirty="0">
                <a:solidFill>
                  <a:srgbClr val="DD0000"/>
                </a:solidFill>
                <a:effectLst/>
                <a:latin typeface="Courier New" panose="02070309020205020404" pitchFamily="49" charset="0"/>
              </a:rPr>
              <a:t>1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 </a:t>
            </a:r>
            <a:r>
              <a:rPr lang="en-US" altLang="ko-KR" sz="1100" b="0" dirty="0">
                <a:solidFill>
                  <a:srgbClr val="DD0000"/>
                </a:solidFill>
                <a:effectLst/>
                <a:latin typeface="Courier New" panose="02070309020205020404" pitchFamily="49" charset="0"/>
              </a:rPr>
              <a:t>2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 </a:t>
            </a:r>
            <a:r>
              <a:rPr lang="en-US" altLang="ko-KR" sz="1100" b="0" dirty="0">
                <a:solidFill>
                  <a:srgbClr val="DD0000"/>
                </a:solidFill>
                <a:effectLst/>
                <a:latin typeface="Courier New" panose="02070309020205020404" pitchFamily="49" charset="0"/>
              </a:rPr>
              <a:t>3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 </a:t>
            </a:r>
            <a:r>
              <a:rPr lang="en-US" altLang="ko-KR" sz="1100" b="0" dirty="0">
                <a:solidFill>
                  <a:srgbClr val="DD0000"/>
                </a:solidFill>
                <a:effectLst/>
                <a:latin typeface="Courier New" panose="02070309020205020404" pitchFamily="49" charset="0"/>
              </a:rPr>
              <a:t>4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 </a:t>
            </a:r>
            <a:r>
              <a:rPr lang="en-US" altLang="ko-KR" sz="1100" b="0" dirty="0">
                <a:solidFill>
                  <a:srgbClr val="DD0000"/>
                </a:solidFill>
                <a:effectLst/>
                <a:latin typeface="Courier New" panose="02070309020205020404" pitchFamily="49" charset="0"/>
              </a:rPr>
              <a:t>5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 </a:t>
            </a:r>
            <a:r>
              <a:rPr lang="en-US" altLang="ko-KR" sz="1100" b="0" dirty="0">
                <a:solidFill>
                  <a:srgbClr val="DD0000"/>
                </a:solidFill>
                <a:effectLst/>
                <a:latin typeface="Courier New" panose="02070309020205020404" pitchFamily="49" charset="0"/>
              </a:rPr>
              <a:t>6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])</a:t>
            </a:r>
          </a:p>
          <a:p>
            <a:pPr>
              <a:lnSpc>
                <a:spcPts val="1425"/>
              </a:lnSpc>
              <a:buNone/>
            </a:pPr>
            <a:r>
              <a:rPr lang="en-US" altLang="ko-KR" sz="1100" b="0" dirty="0">
                <a:solidFill>
                  <a:srgbClr val="A535AE"/>
                </a:solidFill>
                <a:effectLst/>
                <a:latin typeface="Courier New" panose="02070309020205020404" pitchFamily="49" charset="0"/>
              </a:rPr>
              <a:t>print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lang="en-US" altLang="ko-KR" sz="1100" b="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a.shape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)</a:t>
            </a:r>
          </a:p>
          <a:p>
            <a:pPr>
              <a:lnSpc>
                <a:spcPts val="1425"/>
              </a:lnSpc>
              <a:buNone/>
            </a:pPr>
            <a:endParaRPr lang="en-US" altLang="ko-KR" sz="1100" b="0" dirty="0">
              <a:solidFill>
                <a:srgbClr val="000000"/>
              </a:solidFill>
              <a:effectLst/>
              <a:latin typeface="Courier New" panose="02070309020205020404" pitchFamily="49" charset="0"/>
            </a:endParaRPr>
          </a:p>
          <a:p>
            <a:pPr>
              <a:lnSpc>
                <a:spcPts val="1425"/>
              </a:lnSpc>
              <a:buNone/>
            </a:pP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b </a:t>
            </a:r>
            <a:r>
              <a:rPr lang="en-US" altLang="ko-KR" sz="1100" b="0" dirty="0">
                <a:solidFill>
                  <a:srgbClr val="FF5600"/>
                </a:solidFill>
                <a:effectLst/>
                <a:latin typeface="Courier New" panose="02070309020205020404" pitchFamily="49" charset="0"/>
              </a:rPr>
              <a:t>=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altLang="ko-KR" sz="1100" b="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a.reshape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lang="en-US" altLang="ko-KR" sz="1100" b="0" dirty="0">
                <a:solidFill>
                  <a:srgbClr val="DD0000"/>
                </a:solidFill>
                <a:effectLst/>
                <a:latin typeface="Courier New" panose="02070309020205020404" pitchFamily="49" charset="0"/>
              </a:rPr>
              <a:t>2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 </a:t>
            </a:r>
            <a:r>
              <a:rPr lang="en-US" altLang="ko-KR" sz="1100" b="0" dirty="0">
                <a:solidFill>
                  <a:srgbClr val="DD0000"/>
                </a:solidFill>
                <a:effectLst/>
                <a:latin typeface="Courier New" panose="02070309020205020404" pitchFamily="49" charset="0"/>
              </a:rPr>
              <a:t>3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)</a:t>
            </a:r>
          </a:p>
          <a:p>
            <a:pPr>
              <a:lnSpc>
                <a:spcPts val="1425"/>
              </a:lnSpc>
              <a:buNone/>
            </a:pPr>
            <a:r>
              <a:rPr lang="en-US" altLang="ko-KR" sz="1100" b="0" dirty="0">
                <a:solidFill>
                  <a:srgbClr val="A535AE"/>
                </a:solidFill>
                <a:effectLst/>
                <a:latin typeface="Courier New" panose="02070309020205020404" pitchFamily="49" charset="0"/>
              </a:rPr>
              <a:t>print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(b)</a:t>
            </a:r>
          </a:p>
          <a:p>
            <a:pPr>
              <a:lnSpc>
                <a:spcPts val="1425"/>
              </a:lnSpc>
              <a:buNone/>
            </a:pPr>
            <a:endParaRPr lang="en-US" altLang="ko-KR" sz="1100" b="0" dirty="0">
              <a:solidFill>
                <a:srgbClr val="000000"/>
              </a:solidFill>
              <a:effectLst/>
              <a:latin typeface="Courier New" panose="02070309020205020404" pitchFamily="49" charset="0"/>
            </a:endParaRPr>
          </a:p>
          <a:p>
            <a:pPr>
              <a:lnSpc>
                <a:spcPts val="1425"/>
              </a:lnSpc>
              <a:buNone/>
            </a:pPr>
            <a:r>
              <a:rPr lang="en-US" altLang="ko-KR" sz="1100" b="0" dirty="0">
                <a:solidFill>
                  <a:srgbClr val="A535AE"/>
                </a:solidFill>
                <a:effectLst/>
                <a:latin typeface="Courier New" panose="02070309020205020404" pitchFamily="49" charset="0"/>
              </a:rPr>
              <a:t>print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lang="en-US" altLang="ko-KR" sz="1100" b="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a.reshape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lang="en-US" altLang="ko-KR" sz="1100" b="0" dirty="0">
                <a:solidFill>
                  <a:srgbClr val="DD0000"/>
                </a:solidFill>
                <a:effectLst/>
                <a:latin typeface="Courier New" panose="02070309020205020404" pitchFamily="49" charset="0"/>
              </a:rPr>
              <a:t>-1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 </a:t>
            </a:r>
            <a:r>
              <a:rPr lang="en-US" altLang="ko-KR" sz="1100" b="0" dirty="0">
                <a:solidFill>
                  <a:srgbClr val="DD0000"/>
                </a:solidFill>
                <a:effectLst/>
                <a:latin typeface="Courier New" panose="02070309020205020404" pitchFamily="49" charset="0"/>
              </a:rPr>
              <a:t>1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)) #</a:t>
            </a:r>
            <a:r>
              <a:rPr lang="ko-KR" altLang="en-US" sz="1100" dirty="0"/>
              <a:t> 열</a:t>
            </a:r>
            <a:r>
              <a:rPr lang="en-US" altLang="ko-KR" sz="1100" dirty="0"/>
              <a:t>(column) </a:t>
            </a:r>
            <a:r>
              <a:rPr lang="ko-KR" altLang="en-US" sz="1100" dirty="0"/>
              <a:t>형태의 </a:t>
            </a:r>
            <a:r>
              <a:rPr lang="en-US" altLang="ko-KR" sz="1100" dirty="0"/>
              <a:t>2</a:t>
            </a:r>
            <a:r>
              <a:rPr lang="ko-KR" altLang="en-US" sz="1100" dirty="0"/>
              <a:t>차원 배열로 변환</a:t>
            </a:r>
            <a:endParaRPr lang="en-US" altLang="ko-KR" sz="1100" b="0" dirty="0">
              <a:solidFill>
                <a:srgbClr val="000000"/>
              </a:solidFill>
              <a:effectLst/>
              <a:latin typeface="Courier New" panose="02070309020205020404" pitchFamily="49" charset="0"/>
            </a:endParaRPr>
          </a:p>
          <a:p>
            <a:pPr>
              <a:lnSpc>
                <a:spcPts val="1425"/>
              </a:lnSpc>
              <a:buNone/>
            </a:pPr>
            <a:r>
              <a:rPr lang="en-US" altLang="ko-KR" sz="1100" b="0" dirty="0">
                <a:solidFill>
                  <a:srgbClr val="A535AE"/>
                </a:solidFill>
                <a:effectLst/>
                <a:latin typeface="Courier New" panose="02070309020205020404" pitchFamily="49" charset="0"/>
              </a:rPr>
              <a:t>print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lang="en-US" altLang="ko-KR" sz="1100" b="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a.reshape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lang="en-US" altLang="ko-KR" sz="1100" b="0" dirty="0">
                <a:solidFill>
                  <a:srgbClr val="DD0000"/>
                </a:solidFill>
                <a:effectLst/>
                <a:latin typeface="Courier New" panose="02070309020205020404" pitchFamily="49" charset="0"/>
              </a:rPr>
              <a:t>1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 </a:t>
            </a:r>
            <a:r>
              <a:rPr lang="en-US" altLang="ko-KR" sz="1100" b="0" dirty="0">
                <a:solidFill>
                  <a:srgbClr val="DD0000"/>
                </a:solidFill>
                <a:effectLst/>
                <a:latin typeface="Courier New" panose="02070309020205020404" pitchFamily="49" charset="0"/>
              </a:rPr>
              <a:t>-1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))</a:t>
            </a:r>
          </a:p>
        </p:txBody>
      </p:sp>
      <p:pic>
        <p:nvPicPr>
          <p:cNvPr id="19" name="그림 18">
            <a:extLst>
              <a:ext uri="{FF2B5EF4-FFF2-40B4-BE49-F238E27FC236}">
                <a16:creationId xmlns:a16="http://schemas.microsoft.com/office/drawing/2014/main" id="{8D18A5CC-3332-ED17-97A1-E5B839FA86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7794" y="7809147"/>
            <a:ext cx="1200150" cy="1695450"/>
          </a:xfrm>
          <a:prstGeom prst="rect">
            <a:avLst/>
          </a:prstGeom>
          <a:ln>
            <a:solidFill>
              <a:schemeClr val="bg2">
                <a:lumMod val="90000"/>
              </a:schemeClr>
            </a:solidFill>
          </a:ln>
        </p:spPr>
      </p:pic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5B8A435F-F63A-AB48-ECDA-064F44C52D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17F5C-E498-46DC-914F-6F75556D3BF8}" type="slidenum">
              <a:rPr lang="ko-KR" altLang="en-US" smtClean="0"/>
              <a:t>36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3377155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E3C52D-E6EB-8545-1162-2840BA1263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3E4684A5-7BEB-8EE4-1F7B-3FACE999A00F}"/>
              </a:ext>
            </a:extLst>
          </p:cNvPr>
          <p:cNvSpPr/>
          <p:nvPr/>
        </p:nvSpPr>
        <p:spPr>
          <a:xfrm>
            <a:off x="189000" y="225926"/>
            <a:ext cx="2140206" cy="392259"/>
          </a:xfrm>
          <a:prstGeom prst="rect">
            <a:avLst/>
          </a:prstGeom>
          <a:solidFill>
            <a:schemeClr val="accent1">
              <a:lumMod val="50000"/>
            </a:schemeClr>
          </a:solidFill>
          <a:ln w="63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2. </a:t>
            </a:r>
            <a:r>
              <a:rPr lang="ko-KR" altLang="en-US" sz="1400" b="1" dirty="0">
                <a:solidFill>
                  <a:schemeClr val="bg1"/>
                </a:solidFill>
              </a:rPr>
              <a:t>데이터 </a:t>
            </a:r>
            <a:r>
              <a:rPr lang="ko-KR" altLang="en-US" sz="1400" b="1" dirty="0" err="1">
                <a:solidFill>
                  <a:schemeClr val="bg1"/>
                </a:solidFill>
              </a:rPr>
              <a:t>전처리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B9D7F7-2390-CD2A-835B-B20DE5664F9F}"/>
              </a:ext>
            </a:extLst>
          </p:cNvPr>
          <p:cNvSpPr txBox="1"/>
          <p:nvPr/>
        </p:nvSpPr>
        <p:spPr>
          <a:xfrm>
            <a:off x="189000" y="1286643"/>
            <a:ext cx="6443620" cy="5275290"/>
          </a:xfrm>
          <a:prstGeom prst="rect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buNone/>
            </a:pPr>
            <a:r>
              <a:rPr lang="en-US" altLang="ko-KR" sz="1200" b="1" dirty="0">
                <a:solidFill>
                  <a:srgbClr val="006699"/>
                </a:solidFill>
                <a:effectLst/>
                <a:latin typeface="Courier New" panose="02070309020205020404" pitchFamily="49" charset="0"/>
              </a:rPr>
              <a:t>import</a:t>
            </a:r>
            <a:r>
              <a:rPr lang="en-US" altLang="ko-KR" sz="120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altLang="ko-KR" sz="1200" b="0" dirty="0" err="1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numpy</a:t>
            </a:r>
            <a:r>
              <a:rPr lang="en-US" altLang="ko-KR" sz="120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altLang="ko-KR" sz="1200" b="1" dirty="0">
                <a:solidFill>
                  <a:srgbClr val="006699"/>
                </a:solidFill>
                <a:effectLst/>
                <a:latin typeface="Courier New" panose="02070309020205020404" pitchFamily="49" charset="0"/>
              </a:rPr>
              <a:t>as</a:t>
            </a:r>
            <a:r>
              <a:rPr lang="en-US" altLang="ko-KR" sz="120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 np</a:t>
            </a:r>
            <a:br>
              <a:rPr lang="en-US" altLang="ko-KR" sz="120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</a:br>
            <a:endParaRPr lang="en-US" altLang="ko-KR" sz="1200" b="0" dirty="0">
              <a:solidFill>
                <a:srgbClr val="3B3B3B"/>
              </a:solidFill>
              <a:effectLst/>
              <a:latin typeface="Courier New" panose="02070309020205020404" pitchFamily="49" charset="0"/>
            </a:endParaRPr>
          </a:p>
          <a:p>
            <a:pPr>
              <a:lnSpc>
                <a:spcPct val="120000"/>
              </a:lnSpc>
              <a:buNone/>
            </a:pPr>
            <a:r>
              <a:rPr lang="en-US" altLang="ko-KR" sz="1200" b="0" dirty="0">
                <a:solidFill>
                  <a:srgbClr val="008000"/>
                </a:solidFill>
                <a:effectLst/>
                <a:latin typeface="Courier New" panose="02070309020205020404" pitchFamily="49" charset="0"/>
              </a:rPr>
              <a:t># </a:t>
            </a:r>
            <a:r>
              <a:rPr lang="ko-KR" altLang="en-US" sz="1200" b="0" dirty="0">
                <a:solidFill>
                  <a:srgbClr val="008000"/>
                </a:solidFill>
                <a:effectLst/>
                <a:latin typeface="Courier New" panose="02070309020205020404" pitchFamily="49" charset="0"/>
              </a:rPr>
              <a:t>국어</a:t>
            </a:r>
            <a:r>
              <a:rPr lang="en-US" altLang="ko-KR" sz="1200" b="0" dirty="0">
                <a:solidFill>
                  <a:srgbClr val="008000"/>
                </a:solidFill>
                <a:effectLst/>
                <a:latin typeface="Courier New" panose="02070309020205020404" pitchFamily="49" charset="0"/>
              </a:rPr>
              <a:t>, </a:t>
            </a:r>
            <a:r>
              <a:rPr lang="ko-KR" altLang="en-US" sz="1200" b="0" dirty="0">
                <a:solidFill>
                  <a:srgbClr val="008000"/>
                </a:solidFill>
                <a:effectLst/>
                <a:latin typeface="Courier New" panose="02070309020205020404" pitchFamily="49" charset="0"/>
              </a:rPr>
              <a:t>영어</a:t>
            </a:r>
            <a:r>
              <a:rPr lang="en-US" altLang="ko-KR" sz="1200" b="0" dirty="0">
                <a:solidFill>
                  <a:srgbClr val="008000"/>
                </a:solidFill>
                <a:effectLst/>
                <a:latin typeface="Courier New" panose="02070309020205020404" pitchFamily="49" charset="0"/>
              </a:rPr>
              <a:t>, </a:t>
            </a:r>
            <a:r>
              <a:rPr lang="ko-KR" altLang="en-US" sz="1200" b="0" dirty="0">
                <a:solidFill>
                  <a:srgbClr val="008000"/>
                </a:solidFill>
                <a:effectLst/>
                <a:latin typeface="Courier New" panose="02070309020205020404" pitchFamily="49" charset="0"/>
              </a:rPr>
              <a:t>수학 성적 배열</a:t>
            </a:r>
            <a:endParaRPr lang="ko-KR" altLang="en-US" sz="1200" b="0" dirty="0">
              <a:solidFill>
                <a:srgbClr val="3B3B3B"/>
              </a:solidFill>
              <a:effectLst/>
              <a:latin typeface="Courier New" panose="02070309020205020404" pitchFamily="49" charset="0"/>
            </a:endParaRPr>
          </a:p>
          <a:p>
            <a:pPr>
              <a:lnSpc>
                <a:spcPct val="120000"/>
              </a:lnSpc>
              <a:buNone/>
            </a:pPr>
            <a:r>
              <a:rPr lang="en-US" altLang="ko-KR" sz="120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score </a:t>
            </a:r>
            <a:r>
              <a:rPr lang="en-US" altLang="ko-KR" sz="1200" b="1" dirty="0">
                <a:solidFill>
                  <a:srgbClr val="006699"/>
                </a:solidFill>
                <a:effectLst/>
                <a:latin typeface="Courier New" panose="02070309020205020404" pitchFamily="49" charset="0"/>
              </a:rPr>
              <a:t>=</a:t>
            </a:r>
            <a:r>
              <a:rPr lang="en-US" altLang="ko-KR" sz="120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altLang="ko-KR" sz="1200" b="0" dirty="0" err="1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np.array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([</a:t>
            </a:r>
            <a:endParaRPr lang="en-US" altLang="ko-KR" sz="1200" b="0" dirty="0">
              <a:solidFill>
                <a:srgbClr val="3B3B3B"/>
              </a:solidFill>
              <a:effectLst/>
              <a:latin typeface="Courier New" panose="02070309020205020404" pitchFamily="49" charset="0"/>
            </a:endParaRPr>
          </a:p>
          <a:p>
            <a:pPr>
              <a:lnSpc>
                <a:spcPct val="120000"/>
              </a:lnSpc>
              <a:buNone/>
            </a:pPr>
            <a:r>
              <a:rPr lang="en-US" altLang="ko-KR" sz="120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    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[</a:t>
            </a:r>
            <a:r>
              <a:rPr lang="en-US" altLang="ko-KR" sz="120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95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</a:t>
            </a:r>
            <a:r>
              <a:rPr lang="en-US" altLang="ko-KR" sz="120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altLang="ko-KR" sz="120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88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</a:t>
            </a:r>
            <a:r>
              <a:rPr lang="en-US" altLang="ko-KR" sz="120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altLang="ko-KR" sz="120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92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],</a:t>
            </a:r>
            <a:endParaRPr lang="en-US" altLang="ko-KR" sz="1200" b="0" dirty="0">
              <a:solidFill>
                <a:srgbClr val="3B3B3B"/>
              </a:solidFill>
              <a:effectLst/>
              <a:latin typeface="Courier New" panose="02070309020205020404" pitchFamily="49" charset="0"/>
            </a:endParaRPr>
          </a:p>
          <a:p>
            <a:pPr>
              <a:lnSpc>
                <a:spcPct val="120000"/>
              </a:lnSpc>
              <a:buNone/>
            </a:pPr>
            <a:r>
              <a:rPr lang="en-US" altLang="ko-KR" sz="120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    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[</a:t>
            </a:r>
            <a:r>
              <a:rPr lang="en-US" altLang="ko-KR" sz="120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76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</a:t>
            </a:r>
            <a:r>
              <a:rPr lang="en-US" altLang="ko-KR" sz="120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altLang="ko-KR" sz="120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81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</a:t>
            </a:r>
            <a:r>
              <a:rPr lang="en-US" altLang="ko-KR" sz="120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altLang="ko-KR" sz="120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79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],</a:t>
            </a:r>
            <a:endParaRPr lang="en-US" altLang="ko-KR" sz="1200" b="0" dirty="0">
              <a:solidFill>
                <a:srgbClr val="3B3B3B"/>
              </a:solidFill>
              <a:effectLst/>
              <a:latin typeface="Courier New" panose="02070309020205020404" pitchFamily="49" charset="0"/>
            </a:endParaRPr>
          </a:p>
          <a:p>
            <a:pPr>
              <a:lnSpc>
                <a:spcPct val="120000"/>
              </a:lnSpc>
              <a:buNone/>
            </a:pPr>
            <a:r>
              <a:rPr lang="en-US" altLang="ko-KR" sz="120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    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[</a:t>
            </a:r>
            <a:r>
              <a:rPr lang="en-US" altLang="ko-KR" sz="120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84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</a:t>
            </a:r>
            <a:r>
              <a:rPr lang="en-US" altLang="ko-KR" sz="120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altLang="ko-KR" sz="120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90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</a:t>
            </a:r>
            <a:r>
              <a:rPr lang="en-US" altLang="ko-KR" sz="120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altLang="ko-KR" sz="120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85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],</a:t>
            </a:r>
            <a:endParaRPr lang="en-US" altLang="ko-KR" sz="1200" b="0" dirty="0">
              <a:solidFill>
                <a:srgbClr val="3B3B3B"/>
              </a:solidFill>
              <a:effectLst/>
              <a:latin typeface="Courier New" panose="02070309020205020404" pitchFamily="49" charset="0"/>
            </a:endParaRPr>
          </a:p>
          <a:p>
            <a:pPr>
              <a:lnSpc>
                <a:spcPct val="120000"/>
              </a:lnSpc>
              <a:buNone/>
            </a:pPr>
            <a:r>
              <a:rPr lang="en-US" altLang="ko-KR" sz="120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    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[</a:t>
            </a:r>
            <a:r>
              <a:rPr lang="en-US" altLang="ko-KR" sz="120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67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</a:t>
            </a:r>
            <a:r>
              <a:rPr lang="en-US" altLang="ko-KR" sz="120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altLang="ko-KR" sz="120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72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</a:t>
            </a:r>
            <a:r>
              <a:rPr lang="en-US" altLang="ko-KR" sz="120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altLang="ko-KR" sz="120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70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],</a:t>
            </a:r>
            <a:endParaRPr lang="en-US" altLang="ko-KR" sz="1200" b="0" dirty="0">
              <a:solidFill>
                <a:srgbClr val="3B3B3B"/>
              </a:solidFill>
              <a:effectLst/>
              <a:latin typeface="Courier New" panose="02070309020205020404" pitchFamily="49" charset="0"/>
            </a:endParaRPr>
          </a:p>
          <a:p>
            <a:pPr>
              <a:lnSpc>
                <a:spcPct val="120000"/>
              </a:lnSpc>
              <a:buNone/>
            </a:pPr>
            <a:r>
              <a:rPr lang="en-US" altLang="ko-KR" sz="120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    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[</a:t>
            </a:r>
            <a:r>
              <a:rPr lang="en-US" altLang="ko-KR" sz="120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91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</a:t>
            </a:r>
            <a:r>
              <a:rPr lang="en-US" altLang="ko-KR" sz="120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altLang="ko-KR" sz="120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95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</a:t>
            </a:r>
            <a:r>
              <a:rPr lang="en-US" altLang="ko-KR" sz="120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altLang="ko-KR" sz="120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93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],</a:t>
            </a:r>
            <a:endParaRPr lang="en-US" altLang="ko-KR" sz="1200" b="0" dirty="0">
              <a:solidFill>
                <a:srgbClr val="3B3B3B"/>
              </a:solidFill>
              <a:effectLst/>
              <a:latin typeface="Courier New" panose="02070309020205020404" pitchFamily="49" charset="0"/>
            </a:endParaRPr>
          </a:p>
          <a:p>
            <a:pPr>
              <a:lnSpc>
                <a:spcPct val="120000"/>
              </a:lnSpc>
              <a:buNone/>
            </a:pPr>
            <a:r>
              <a:rPr lang="en-US" altLang="ko-KR" sz="120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    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[</a:t>
            </a:r>
            <a:r>
              <a:rPr lang="en-US" altLang="ko-KR" sz="120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78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</a:t>
            </a:r>
            <a:r>
              <a:rPr lang="en-US" altLang="ko-KR" sz="120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altLang="ko-KR" sz="120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75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</a:t>
            </a:r>
            <a:r>
              <a:rPr lang="en-US" altLang="ko-KR" sz="120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altLang="ko-KR" sz="120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80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],</a:t>
            </a:r>
            <a:endParaRPr lang="en-US" altLang="ko-KR" sz="1200" b="0" dirty="0">
              <a:solidFill>
                <a:srgbClr val="3B3B3B"/>
              </a:solidFill>
              <a:effectLst/>
              <a:latin typeface="Courier New" panose="02070309020205020404" pitchFamily="49" charset="0"/>
            </a:endParaRPr>
          </a:p>
          <a:p>
            <a:pPr>
              <a:lnSpc>
                <a:spcPct val="120000"/>
              </a:lnSpc>
              <a:buNone/>
            </a:pPr>
            <a:r>
              <a:rPr lang="en-US" altLang="ko-KR" sz="120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    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[</a:t>
            </a:r>
            <a:r>
              <a:rPr lang="en-US" altLang="ko-KR" sz="120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85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</a:t>
            </a:r>
            <a:r>
              <a:rPr lang="en-US" altLang="ko-KR" sz="120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altLang="ko-KR" sz="120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89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</a:t>
            </a:r>
            <a:r>
              <a:rPr lang="en-US" altLang="ko-KR" sz="120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altLang="ko-KR" sz="120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87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],</a:t>
            </a:r>
            <a:endParaRPr lang="en-US" altLang="ko-KR" sz="1200" b="0" dirty="0">
              <a:solidFill>
                <a:srgbClr val="3B3B3B"/>
              </a:solidFill>
              <a:effectLst/>
              <a:latin typeface="Courier New" panose="02070309020205020404" pitchFamily="49" charset="0"/>
            </a:endParaRPr>
          </a:p>
          <a:p>
            <a:pPr>
              <a:lnSpc>
                <a:spcPct val="120000"/>
              </a:lnSpc>
              <a:buNone/>
            </a:pPr>
            <a:r>
              <a:rPr lang="en-US" altLang="ko-KR" sz="120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    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[</a:t>
            </a:r>
            <a:r>
              <a:rPr lang="en-US" altLang="ko-KR" sz="120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60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</a:t>
            </a:r>
            <a:r>
              <a:rPr lang="en-US" altLang="ko-KR" sz="120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altLang="ko-KR" sz="120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68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</a:t>
            </a:r>
            <a:r>
              <a:rPr lang="en-US" altLang="ko-KR" sz="120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altLang="ko-KR" sz="120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65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],</a:t>
            </a:r>
            <a:endParaRPr lang="en-US" altLang="ko-KR" sz="1200" b="0" dirty="0">
              <a:solidFill>
                <a:srgbClr val="3B3B3B"/>
              </a:solidFill>
              <a:effectLst/>
              <a:latin typeface="Courier New" panose="02070309020205020404" pitchFamily="49" charset="0"/>
            </a:endParaRPr>
          </a:p>
          <a:p>
            <a:pPr>
              <a:lnSpc>
                <a:spcPct val="120000"/>
              </a:lnSpc>
              <a:buNone/>
            </a:pPr>
            <a:r>
              <a:rPr lang="en-US" altLang="ko-KR" sz="120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    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[</a:t>
            </a:r>
            <a:r>
              <a:rPr lang="en-US" altLang="ko-KR" sz="120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88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</a:t>
            </a:r>
            <a:r>
              <a:rPr lang="en-US" altLang="ko-KR" sz="120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altLang="ko-KR" sz="120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84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</a:t>
            </a:r>
            <a:r>
              <a:rPr lang="en-US" altLang="ko-KR" sz="120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altLang="ko-KR" sz="120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90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],</a:t>
            </a:r>
            <a:endParaRPr lang="en-US" altLang="ko-KR" sz="1200" b="0" dirty="0">
              <a:solidFill>
                <a:srgbClr val="3B3B3B"/>
              </a:solidFill>
              <a:effectLst/>
              <a:latin typeface="Courier New" panose="02070309020205020404" pitchFamily="49" charset="0"/>
            </a:endParaRPr>
          </a:p>
          <a:p>
            <a:pPr>
              <a:lnSpc>
                <a:spcPct val="120000"/>
              </a:lnSpc>
              <a:buNone/>
            </a:pPr>
            <a:r>
              <a:rPr lang="en-US" altLang="ko-KR" sz="120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    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[</a:t>
            </a:r>
            <a:r>
              <a:rPr lang="en-US" altLang="ko-KR" sz="120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73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</a:t>
            </a:r>
            <a:r>
              <a:rPr lang="en-US" altLang="ko-KR" sz="120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altLang="ko-KR" sz="120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77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</a:t>
            </a:r>
            <a:r>
              <a:rPr lang="en-US" altLang="ko-KR" sz="120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altLang="ko-KR" sz="120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74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]</a:t>
            </a:r>
            <a:endParaRPr lang="en-US" altLang="ko-KR" sz="1200" b="0" dirty="0">
              <a:solidFill>
                <a:srgbClr val="3B3B3B"/>
              </a:solidFill>
              <a:effectLst/>
              <a:latin typeface="Courier New" panose="02070309020205020404" pitchFamily="49" charset="0"/>
            </a:endParaRPr>
          </a:p>
          <a:p>
            <a:pPr>
              <a:lnSpc>
                <a:spcPct val="120000"/>
              </a:lnSpc>
              <a:buNone/>
            </a:pP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])</a:t>
            </a:r>
            <a:br>
              <a:rPr lang="en-US" altLang="ko-KR" sz="120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</a:br>
            <a:endParaRPr lang="en-US" altLang="ko-KR" sz="1200" b="0" dirty="0">
              <a:solidFill>
                <a:srgbClr val="3B3B3B"/>
              </a:solidFill>
              <a:effectLst/>
              <a:latin typeface="Courier New" panose="02070309020205020404" pitchFamily="49" charset="0"/>
            </a:endParaRPr>
          </a:p>
          <a:p>
            <a:pPr>
              <a:lnSpc>
                <a:spcPct val="120000"/>
              </a:lnSpc>
              <a:buNone/>
            </a:pPr>
            <a:r>
              <a:rPr lang="en-US" altLang="ko-KR" sz="1200" b="0" dirty="0">
                <a:solidFill>
                  <a:srgbClr val="008000"/>
                </a:solidFill>
                <a:effectLst/>
                <a:latin typeface="Courier New" panose="02070309020205020404" pitchFamily="49" charset="0"/>
              </a:rPr>
              <a:t># </a:t>
            </a:r>
            <a:r>
              <a:rPr lang="ko-KR" altLang="en-US" sz="1200" b="0" dirty="0">
                <a:solidFill>
                  <a:srgbClr val="008000"/>
                </a:solidFill>
                <a:effectLst/>
                <a:latin typeface="Courier New" panose="02070309020205020404" pitchFamily="49" charset="0"/>
              </a:rPr>
              <a:t>국어 성적이 </a:t>
            </a:r>
            <a:r>
              <a:rPr lang="en-US" altLang="ko-KR" sz="1200" b="0" dirty="0">
                <a:solidFill>
                  <a:srgbClr val="008000"/>
                </a:solidFill>
                <a:effectLst/>
                <a:latin typeface="Courier New" panose="02070309020205020404" pitchFamily="49" charset="0"/>
              </a:rPr>
              <a:t>80</a:t>
            </a:r>
            <a:r>
              <a:rPr lang="ko-KR" altLang="en-US" sz="1200" b="0" dirty="0">
                <a:solidFill>
                  <a:srgbClr val="008000"/>
                </a:solidFill>
                <a:effectLst/>
                <a:latin typeface="Courier New" panose="02070309020205020404" pitchFamily="49" charset="0"/>
              </a:rPr>
              <a:t>점 이상인 학생 출력</a:t>
            </a:r>
            <a:endParaRPr lang="ko-KR" altLang="en-US" sz="1200" b="0" dirty="0">
              <a:solidFill>
                <a:srgbClr val="3B3B3B"/>
              </a:solidFill>
              <a:effectLst/>
              <a:latin typeface="Courier New" panose="02070309020205020404" pitchFamily="49" charset="0"/>
            </a:endParaRPr>
          </a:p>
          <a:p>
            <a:pPr>
              <a:lnSpc>
                <a:spcPts val="1425"/>
              </a:lnSpc>
              <a:buNone/>
            </a:pPr>
            <a:r>
              <a:rPr lang="en-US" altLang="ko-KR" sz="1200" b="0" dirty="0" err="1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bool_index</a:t>
            </a:r>
            <a:r>
              <a:rPr lang="en-US" altLang="ko-KR" sz="1200" b="1" dirty="0">
                <a:solidFill>
                  <a:srgbClr val="006699"/>
                </a:solidFill>
                <a:effectLst/>
                <a:latin typeface="Courier New" panose="02070309020205020404" pitchFamily="49" charset="0"/>
              </a:rPr>
              <a:t>=</a:t>
            </a:r>
            <a:r>
              <a:rPr lang="en-US" altLang="ko-KR" sz="120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score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[:,</a:t>
            </a:r>
            <a:r>
              <a:rPr lang="en-US" altLang="ko-KR" sz="120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altLang="ko-KR" sz="120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0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]</a:t>
            </a:r>
            <a:r>
              <a:rPr lang="en-US" altLang="ko-KR" sz="120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altLang="ko-KR" sz="1200" b="1" dirty="0">
                <a:solidFill>
                  <a:srgbClr val="006699"/>
                </a:solidFill>
                <a:effectLst/>
                <a:latin typeface="Courier New" panose="02070309020205020404" pitchFamily="49" charset="0"/>
              </a:rPr>
              <a:t>&gt;=</a:t>
            </a:r>
            <a:r>
              <a:rPr lang="en-US" altLang="ko-KR" sz="120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altLang="ko-KR" sz="120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80</a:t>
            </a:r>
            <a:endParaRPr lang="en-US" altLang="ko-KR" sz="1200" b="0" dirty="0">
              <a:solidFill>
                <a:srgbClr val="3B3B3B"/>
              </a:solidFill>
              <a:effectLst/>
              <a:latin typeface="Courier New" panose="02070309020205020404" pitchFamily="49" charset="0"/>
            </a:endParaRPr>
          </a:p>
          <a:p>
            <a:pPr>
              <a:lnSpc>
                <a:spcPts val="1425"/>
              </a:lnSpc>
              <a:buNone/>
            </a:pPr>
            <a:r>
              <a:rPr lang="en-US" altLang="ko-KR" sz="120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result </a:t>
            </a:r>
            <a:r>
              <a:rPr lang="en-US" altLang="ko-KR" sz="1200" b="1" dirty="0">
                <a:solidFill>
                  <a:srgbClr val="006699"/>
                </a:solidFill>
                <a:effectLst/>
                <a:latin typeface="Courier New" panose="02070309020205020404" pitchFamily="49" charset="0"/>
              </a:rPr>
              <a:t>=</a:t>
            </a:r>
            <a:r>
              <a:rPr lang="en-US" altLang="ko-KR" sz="120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 score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[</a:t>
            </a:r>
            <a:r>
              <a:rPr lang="en-US" altLang="ko-KR" sz="1200" b="0" dirty="0" err="1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bool_index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]</a:t>
            </a:r>
            <a:endParaRPr lang="en-US" altLang="ko-KR" sz="1200" b="0" dirty="0">
              <a:solidFill>
                <a:srgbClr val="3B3B3B"/>
              </a:solidFill>
              <a:effectLst/>
              <a:latin typeface="Courier New" panose="02070309020205020404" pitchFamily="49" charset="0"/>
            </a:endParaRPr>
          </a:p>
          <a:p>
            <a:pPr>
              <a:lnSpc>
                <a:spcPts val="1425"/>
              </a:lnSpc>
              <a:buNone/>
            </a:pPr>
            <a:r>
              <a:rPr lang="en-US" altLang="ko-KR" sz="1200" b="1" dirty="0">
                <a:solidFill>
                  <a:srgbClr val="45AE34"/>
                </a:solidFill>
                <a:effectLst/>
                <a:latin typeface="Courier New" panose="02070309020205020404" pitchFamily="49" charset="0"/>
              </a:rPr>
              <a:t>print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lang="en-US" altLang="ko-KR" sz="120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result</a:t>
            </a:r>
            <a:r>
              <a:rPr lang="en-US" altLang="ko-KR" sz="12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)</a:t>
            </a:r>
            <a:endParaRPr lang="en-US" altLang="ko-KR" sz="1200" b="0" dirty="0">
              <a:solidFill>
                <a:srgbClr val="3B3B3B"/>
              </a:solidFill>
              <a:effectLst/>
              <a:latin typeface="Courier New" panose="02070309020205020404" pitchFamily="49" charset="0"/>
            </a:endParaRPr>
          </a:p>
          <a:p>
            <a:pPr>
              <a:lnSpc>
                <a:spcPct val="120000"/>
              </a:lnSpc>
              <a:buNone/>
            </a:pPr>
            <a:endParaRPr lang="en-US" altLang="ko-KR" sz="12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>
              <a:lnSpc>
                <a:spcPct val="120000"/>
              </a:lnSpc>
              <a:buNone/>
            </a:pPr>
            <a:endParaRPr lang="en-US" altLang="ko-KR" sz="1200" b="0" dirty="0">
              <a:solidFill>
                <a:srgbClr val="000000"/>
              </a:solidFill>
              <a:effectLst/>
              <a:latin typeface="Courier New" panose="02070309020205020404" pitchFamily="49" charset="0"/>
            </a:endParaRPr>
          </a:p>
          <a:p>
            <a:pPr>
              <a:lnSpc>
                <a:spcPct val="120000"/>
              </a:lnSpc>
              <a:buNone/>
            </a:pPr>
            <a:endParaRPr lang="en-US" altLang="ko-KR" sz="12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>
              <a:lnSpc>
                <a:spcPct val="120000"/>
              </a:lnSpc>
              <a:buNone/>
            </a:pPr>
            <a:endParaRPr lang="en-US" altLang="ko-KR" sz="1200" b="0" dirty="0">
              <a:solidFill>
                <a:srgbClr val="3B3B3B"/>
              </a:solidFill>
              <a:effectLst/>
              <a:latin typeface="Courier New" panose="02070309020205020404" pitchFamily="49" charset="0"/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5043EF88-4B00-56A8-F29F-9F9901FE8C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6306" y="5219642"/>
            <a:ext cx="1076325" cy="1133475"/>
          </a:xfrm>
          <a:prstGeom prst="rect">
            <a:avLst/>
          </a:prstGeom>
          <a:ln>
            <a:solidFill>
              <a:schemeClr val="bg2">
                <a:lumMod val="90000"/>
              </a:schemeClr>
            </a:solidFill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13F7C3B-1CC4-65B2-4A8A-B4B525C0928C}"/>
              </a:ext>
            </a:extLst>
          </p:cNvPr>
          <p:cNvSpPr txBox="1"/>
          <p:nvPr/>
        </p:nvSpPr>
        <p:spPr>
          <a:xfrm>
            <a:off x="189001" y="692054"/>
            <a:ext cx="5799676" cy="520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1200" dirty="0" err="1"/>
              <a:t>넘파이</a:t>
            </a:r>
            <a:r>
              <a:rPr lang="ko-KR" altLang="en-US" sz="1200" dirty="0"/>
              <a:t> 조건식을 이용한 데이터 추출</a:t>
            </a:r>
            <a:endParaRPr lang="en-US" altLang="ko-KR" sz="1200" dirty="0"/>
          </a:p>
          <a:p>
            <a:pPr>
              <a:lnSpc>
                <a:spcPct val="120000"/>
              </a:lnSpc>
            </a:pPr>
            <a:r>
              <a:rPr lang="en-US" altLang="ko-KR" sz="1200" dirty="0">
                <a:latin typeface="+mn-ea"/>
              </a:rPr>
              <a:t>1. </a:t>
            </a:r>
            <a:r>
              <a:rPr lang="ko-KR" altLang="en-US" sz="1200" dirty="0"/>
              <a:t>조건에 맞는 행 선택하기 </a:t>
            </a:r>
            <a:r>
              <a:rPr lang="en-US" altLang="ko-KR" sz="1200" dirty="0"/>
              <a:t>(NumPy)</a:t>
            </a:r>
            <a:endParaRPr lang="en-US" altLang="ko-KR" sz="1200" dirty="0">
              <a:latin typeface="+mn-ea"/>
            </a:endParaRPr>
          </a:p>
        </p:txBody>
      </p: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EA34D7F9-3B8B-C67C-97D3-E20CFFB5EC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17F5C-E498-46DC-914F-6F75556D3BF8}" type="slidenum">
              <a:rPr lang="ko-KR" altLang="en-US" smtClean="0"/>
              <a:t>37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3870061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F496C0-FF3D-6E95-BE99-8123F9D08A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14486377-D2E8-E918-08EC-63B3E8341FE3}"/>
              </a:ext>
            </a:extLst>
          </p:cNvPr>
          <p:cNvSpPr/>
          <p:nvPr/>
        </p:nvSpPr>
        <p:spPr>
          <a:xfrm>
            <a:off x="189000" y="225926"/>
            <a:ext cx="2140206" cy="392259"/>
          </a:xfrm>
          <a:prstGeom prst="rect">
            <a:avLst/>
          </a:prstGeom>
          <a:solidFill>
            <a:schemeClr val="accent1">
              <a:lumMod val="50000"/>
            </a:schemeClr>
          </a:solidFill>
          <a:ln w="63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2. </a:t>
            </a:r>
            <a:r>
              <a:rPr lang="ko-KR" altLang="en-US" sz="1400" b="1" dirty="0">
                <a:solidFill>
                  <a:schemeClr val="bg1"/>
                </a:solidFill>
              </a:rPr>
              <a:t>데이터 </a:t>
            </a:r>
            <a:r>
              <a:rPr lang="ko-KR" altLang="en-US" sz="1400" b="1" dirty="0" err="1">
                <a:solidFill>
                  <a:schemeClr val="bg1"/>
                </a:solidFill>
              </a:rPr>
              <a:t>전처리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D4E92C7-5E14-D210-CB9C-1E1C11FD44E2}"/>
              </a:ext>
            </a:extLst>
          </p:cNvPr>
          <p:cNvSpPr txBox="1"/>
          <p:nvPr/>
        </p:nvSpPr>
        <p:spPr>
          <a:xfrm>
            <a:off x="189001" y="692054"/>
            <a:ext cx="6392104" cy="41700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1200" dirty="0">
                <a:latin typeface="+mn-ea"/>
              </a:rPr>
              <a:t>mpg </a:t>
            </a:r>
            <a:r>
              <a:rPr lang="ko-KR" altLang="en-US" sz="1200" dirty="0">
                <a:latin typeface="+mn-ea"/>
              </a:rPr>
              <a:t>데이터셋은 </a:t>
            </a:r>
            <a:r>
              <a:rPr lang="en-US" altLang="ko-KR" sz="1200" dirty="0">
                <a:latin typeface="+mn-ea"/>
              </a:rPr>
              <a:t>seaborn </a:t>
            </a:r>
            <a:r>
              <a:rPr lang="ko-KR" altLang="en-US" sz="1200" dirty="0">
                <a:latin typeface="+mn-ea"/>
              </a:rPr>
              <a:t>라이브러리에 있는 자동차의 연비와 성능 정보를 담고 있는 데이터셋이다</a:t>
            </a:r>
            <a:r>
              <a:rPr lang="en-US" altLang="ko-KR" sz="1200" dirty="0">
                <a:latin typeface="+mn-ea"/>
              </a:rPr>
              <a:t>. </a:t>
            </a:r>
          </a:p>
          <a:p>
            <a:pPr>
              <a:lnSpc>
                <a:spcPct val="120000"/>
              </a:lnSpc>
            </a:pPr>
            <a:endParaRPr lang="en-US" altLang="ko-KR" sz="1200" dirty="0">
              <a:latin typeface="+mn-ea"/>
            </a:endParaRPr>
          </a:p>
          <a:p>
            <a:pPr marL="228600" indent="-228600">
              <a:lnSpc>
                <a:spcPct val="120000"/>
              </a:lnSpc>
              <a:buFont typeface="+mj-lt"/>
              <a:buAutoNum type="arabicPeriod"/>
            </a:pPr>
            <a:r>
              <a:rPr lang="en-US" altLang="ko-KR" sz="1200" dirty="0">
                <a:latin typeface="+mn-ea"/>
              </a:rPr>
              <a:t>mpg </a:t>
            </a:r>
            <a:r>
              <a:rPr lang="ko-KR" altLang="en-US" sz="1200" dirty="0">
                <a:latin typeface="+mn-ea"/>
              </a:rPr>
              <a:t>데이터셋 불러오기</a:t>
            </a:r>
            <a:endParaRPr lang="en-US" altLang="ko-KR" sz="1200" dirty="0">
              <a:latin typeface="+mn-ea"/>
            </a:endParaRPr>
          </a:p>
          <a:p>
            <a:pPr marL="228600" indent="-228600">
              <a:lnSpc>
                <a:spcPct val="120000"/>
              </a:lnSpc>
              <a:buFont typeface="+mj-lt"/>
              <a:buAutoNum type="arabicPeriod"/>
            </a:pPr>
            <a:r>
              <a:rPr lang="ko-KR" altLang="en-US" sz="1200" dirty="0">
                <a:latin typeface="+mn-ea"/>
              </a:rPr>
              <a:t>아래 </a:t>
            </a:r>
            <a:r>
              <a:rPr lang="en-US" altLang="ko-KR" sz="1200" dirty="0">
                <a:latin typeface="+mn-ea"/>
              </a:rPr>
              <a:t>3</a:t>
            </a:r>
            <a:r>
              <a:rPr lang="ko-KR" altLang="en-US" sz="1200" dirty="0">
                <a:latin typeface="+mn-ea"/>
              </a:rPr>
              <a:t>개의 속성값을 </a:t>
            </a:r>
            <a:r>
              <a:rPr lang="en-US" altLang="ko-KR" sz="1200" dirty="0" err="1">
                <a:latin typeface="+mn-ea"/>
              </a:rPr>
              <a:t>new_mpg</a:t>
            </a:r>
            <a:r>
              <a:rPr lang="en-US" altLang="ko-KR" sz="1200" dirty="0">
                <a:latin typeface="+mn-ea"/>
              </a:rPr>
              <a:t> </a:t>
            </a:r>
            <a:r>
              <a:rPr lang="ko-KR" altLang="en-US" sz="1200" dirty="0">
                <a:latin typeface="+mn-ea"/>
              </a:rPr>
              <a:t>배열로 저장</a:t>
            </a:r>
            <a:endParaRPr lang="ko-KR" altLang="ko-KR" sz="1200" dirty="0">
              <a:latin typeface="Arial" panose="020B0604020202020204" pitchFamily="34" charset="0"/>
            </a:endParaRPr>
          </a:p>
          <a:p>
            <a:pPr lvl="1" eaLnBrk="0" fontAlgn="base" latinLnBrk="0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ko-KR" altLang="ko-KR" sz="1200" dirty="0" err="1">
                <a:latin typeface="Arial" panose="020B0604020202020204" pitchFamily="34" charset="0"/>
              </a:rPr>
              <a:t>mpg</a:t>
            </a:r>
            <a:r>
              <a:rPr lang="ko-KR" altLang="ko-KR" sz="1200" dirty="0">
                <a:latin typeface="Arial" panose="020B0604020202020204" pitchFamily="34" charset="0"/>
              </a:rPr>
              <a:t> : 연비 </a:t>
            </a:r>
          </a:p>
          <a:p>
            <a:pPr lvl="1" eaLnBrk="0" fontAlgn="base" latinLnBrk="0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ko-KR" altLang="ko-KR" sz="1200" dirty="0" err="1">
                <a:latin typeface="Arial" panose="020B0604020202020204" pitchFamily="34" charset="0"/>
              </a:rPr>
              <a:t>horsepower</a:t>
            </a:r>
            <a:r>
              <a:rPr lang="ko-KR" altLang="ko-KR" sz="1200" dirty="0">
                <a:latin typeface="Arial" panose="020B0604020202020204" pitchFamily="34" charset="0"/>
              </a:rPr>
              <a:t> : 마력 </a:t>
            </a:r>
          </a:p>
          <a:p>
            <a:pPr lvl="1" eaLnBrk="0" fontAlgn="base" latinLnBrk="0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ko-KR" altLang="ko-KR" sz="1200" dirty="0" err="1">
                <a:latin typeface="Arial" panose="020B0604020202020204" pitchFamily="34" charset="0"/>
              </a:rPr>
              <a:t>weight</a:t>
            </a:r>
            <a:r>
              <a:rPr lang="ko-KR" altLang="ko-KR" sz="1200" dirty="0">
                <a:latin typeface="Arial" panose="020B0604020202020204" pitchFamily="34" charset="0"/>
              </a:rPr>
              <a:t> : 차량 무게 </a:t>
            </a:r>
          </a:p>
          <a:p>
            <a:pPr marL="228600" indent="-228600">
              <a:lnSpc>
                <a:spcPct val="120000"/>
              </a:lnSpc>
              <a:buFont typeface="+mj-lt"/>
              <a:buAutoNum type="arabicPeriod"/>
            </a:pPr>
            <a:endParaRPr lang="en-US" altLang="ko-KR" sz="1200" dirty="0">
              <a:latin typeface="+mn-ea"/>
            </a:endParaRPr>
          </a:p>
          <a:p>
            <a:pPr marL="228600" indent="-228600">
              <a:lnSpc>
                <a:spcPct val="120000"/>
              </a:lnSpc>
              <a:buFont typeface="+mj-lt"/>
              <a:buAutoNum type="arabicPeriod"/>
            </a:pPr>
            <a:endParaRPr lang="en-US" altLang="ko-KR" sz="1200" dirty="0">
              <a:latin typeface="+mn-ea"/>
            </a:endParaRPr>
          </a:p>
          <a:p>
            <a:pPr marL="228600" indent="-228600">
              <a:lnSpc>
                <a:spcPct val="120000"/>
              </a:lnSpc>
              <a:buFont typeface="+mj-lt"/>
              <a:buAutoNum type="arabicPeriod"/>
            </a:pPr>
            <a:r>
              <a:rPr lang="en-US" altLang="ko-KR" sz="1200" dirty="0" err="1">
                <a:latin typeface="+mn-ea"/>
              </a:rPr>
              <a:t>new_mpg</a:t>
            </a:r>
            <a:r>
              <a:rPr lang="en-US" altLang="ko-KR" sz="1200" dirty="0">
                <a:latin typeface="+mn-ea"/>
              </a:rPr>
              <a:t> </a:t>
            </a:r>
            <a:r>
              <a:rPr lang="ko-KR" altLang="en-US" sz="1200" dirty="0">
                <a:latin typeface="+mn-ea"/>
              </a:rPr>
              <a:t>배열의 차원수</a:t>
            </a:r>
            <a:r>
              <a:rPr lang="en-US" altLang="ko-KR" sz="1200" dirty="0">
                <a:latin typeface="+mn-ea"/>
              </a:rPr>
              <a:t>(</a:t>
            </a:r>
            <a:r>
              <a:rPr lang="en-US" altLang="ko-KR" sz="1200" dirty="0" err="1">
                <a:latin typeface="+mn-ea"/>
              </a:rPr>
              <a:t>ndim</a:t>
            </a:r>
            <a:r>
              <a:rPr lang="en-US" altLang="ko-KR" sz="1200" dirty="0">
                <a:latin typeface="+mn-ea"/>
              </a:rPr>
              <a:t>) </a:t>
            </a:r>
            <a:r>
              <a:rPr lang="ko-KR" altLang="en-US" sz="1200" dirty="0">
                <a:latin typeface="+mn-ea"/>
              </a:rPr>
              <a:t>출력</a:t>
            </a:r>
            <a:endParaRPr lang="en-US" altLang="ko-KR" sz="1200" dirty="0">
              <a:latin typeface="+mn-ea"/>
            </a:endParaRPr>
          </a:p>
          <a:p>
            <a:pPr marL="228600" indent="-228600">
              <a:lnSpc>
                <a:spcPct val="120000"/>
              </a:lnSpc>
              <a:buFont typeface="+mj-lt"/>
              <a:buAutoNum type="arabicPeriod"/>
            </a:pPr>
            <a:r>
              <a:rPr lang="en-US" altLang="ko-KR" sz="1200" dirty="0" err="1">
                <a:latin typeface="+mn-ea"/>
              </a:rPr>
              <a:t>new_mpg</a:t>
            </a:r>
            <a:r>
              <a:rPr lang="en-US" altLang="ko-KR" sz="1200" dirty="0">
                <a:latin typeface="+mn-ea"/>
              </a:rPr>
              <a:t> </a:t>
            </a:r>
            <a:r>
              <a:rPr lang="ko-KR" altLang="en-US" sz="1200" dirty="0">
                <a:latin typeface="+mn-ea"/>
              </a:rPr>
              <a:t>전체 원소 개수 출력</a:t>
            </a:r>
            <a:endParaRPr lang="en-US" altLang="ko-KR" sz="1200" dirty="0">
              <a:latin typeface="+mn-ea"/>
            </a:endParaRPr>
          </a:p>
          <a:p>
            <a:pPr marL="228600" indent="-228600">
              <a:lnSpc>
                <a:spcPct val="120000"/>
              </a:lnSpc>
              <a:buFont typeface="+mj-lt"/>
              <a:buAutoNum type="arabicPeriod"/>
            </a:pPr>
            <a:r>
              <a:rPr lang="en-US" altLang="ko-KR" sz="1200" dirty="0" err="1">
                <a:latin typeface="+mn-ea"/>
              </a:rPr>
              <a:t>new_mpg</a:t>
            </a:r>
            <a:r>
              <a:rPr lang="en-US" altLang="ko-KR" sz="1200" dirty="0">
                <a:latin typeface="+mn-ea"/>
              </a:rPr>
              <a:t> </a:t>
            </a:r>
            <a:r>
              <a:rPr lang="ko-KR" altLang="en-US" sz="1200" dirty="0">
                <a:latin typeface="+mn-ea"/>
              </a:rPr>
              <a:t>첫번째 행 데이터 출력</a:t>
            </a:r>
            <a:endParaRPr lang="en-US" altLang="ko-KR" sz="1200" dirty="0">
              <a:latin typeface="+mn-ea"/>
            </a:endParaRPr>
          </a:p>
          <a:p>
            <a:pPr marL="228600" indent="-228600">
              <a:lnSpc>
                <a:spcPct val="120000"/>
              </a:lnSpc>
              <a:buFont typeface="+mj-lt"/>
              <a:buAutoNum type="arabicPeriod"/>
            </a:pPr>
            <a:r>
              <a:rPr lang="en-US" altLang="ko-KR" sz="1200" dirty="0" err="1">
                <a:latin typeface="+mn-ea"/>
              </a:rPr>
              <a:t>new_mpg</a:t>
            </a:r>
            <a:r>
              <a:rPr lang="en-US" altLang="ko-KR" sz="1200" dirty="0">
                <a:latin typeface="+mn-ea"/>
              </a:rPr>
              <a:t> mpg</a:t>
            </a:r>
            <a:r>
              <a:rPr lang="ko-KR" altLang="en-US" sz="1200" dirty="0">
                <a:latin typeface="+mn-ea"/>
              </a:rPr>
              <a:t>열만 출력</a:t>
            </a:r>
            <a:endParaRPr lang="en-US" altLang="ko-KR" sz="1200" dirty="0">
              <a:latin typeface="+mn-ea"/>
            </a:endParaRPr>
          </a:p>
          <a:p>
            <a:pPr marL="228600" indent="-228600">
              <a:lnSpc>
                <a:spcPct val="120000"/>
              </a:lnSpc>
              <a:buFont typeface="+mj-lt"/>
              <a:buAutoNum type="arabicPeriod"/>
            </a:pPr>
            <a:r>
              <a:rPr lang="en-US" altLang="ko-KR" sz="1200" dirty="0" err="1">
                <a:latin typeface="+mn-ea"/>
              </a:rPr>
              <a:t>new_mpg</a:t>
            </a:r>
            <a:r>
              <a:rPr lang="en-US" altLang="ko-KR" sz="1200" dirty="0">
                <a:latin typeface="+mn-ea"/>
              </a:rPr>
              <a:t> </a:t>
            </a:r>
            <a:r>
              <a:rPr lang="en-US" altLang="ko-KR" sz="1200" dirty="0"/>
              <a:t>weight </a:t>
            </a:r>
            <a:r>
              <a:rPr lang="ko-KR" altLang="en-US" sz="1200" dirty="0"/>
              <a:t>열의 최대값 구하기</a:t>
            </a:r>
            <a:endParaRPr lang="en-US" altLang="ko-KR" sz="1200" dirty="0"/>
          </a:p>
          <a:p>
            <a:pPr marL="228600" indent="-228600">
              <a:lnSpc>
                <a:spcPct val="120000"/>
              </a:lnSpc>
              <a:buFont typeface="+mj-lt"/>
              <a:buAutoNum type="arabicPeriod"/>
            </a:pPr>
            <a:r>
              <a:rPr lang="en-US" altLang="ko-KR" sz="1200" dirty="0" err="1">
                <a:latin typeface="+mn-ea"/>
              </a:rPr>
              <a:t>new_mpg</a:t>
            </a:r>
            <a:r>
              <a:rPr lang="en-US" altLang="ko-KR" sz="1200" dirty="0">
                <a:latin typeface="+mn-ea"/>
              </a:rPr>
              <a:t> </a:t>
            </a:r>
            <a:r>
              <a:rPr lang="ko-KR" altLang="en-US" sz="1200" dirty="0">
                <a:latin typeface="+mn-ea"/>
              </a:rPr>
              <a:t>각 열의 평균 구하기</a:t>
            </a:r>
            <a:endParaRPr lang="en-US" altLang="ko-KR" sz="1200" dirty="0">
              <a:latin typeface="+mn-ea"/>
            </a:endParaRPr>
          </a:p>
          <a:p>
            <a:pPr marL="228600" indent="-228600">
              <a:lnSpc>
                <a:spcPct val="120000"/>
              </a:lnSpc>
              <a:buFont typeface="+mj-lt"/>
              <a:buAutoNum type="arabicPeriod"/>
            </a:pPr>
            <a:r>
              <a:rPr lang="en-US" altLang="ko-KR" sz="1200" dirty="0" err="1">
                <a:latin typeface="+mn-ea"/>
              </a:rPr>
              <a:t>new_mpg</a:t>
            </a:r>
            <a:r>
              <a:rPr lang="en-US" altLang="ko-KR" sz="1200" dirty="0">
                <a:latin typeface="+mn-ea"/>
              </a:rPr>
              <a:t> </a:t>
            </a:r>
            <a:r>
              <a:rPr lang="en-US" altLang="ko-KR" sz="1200" dirty="0"/>
              <a:t>weight</a:t>
            </a:r>
            <a:r>
              <a:rPr lang="ko-KR" altLang="en-US" sz="1200" dirty="0"/>
              <a:t>가 </a:t>
            </a:r>
            <a:r>
              <a:rPr lang="en-US" altLang="ko-KR" sz="1200" dirty="0"/>
              <a:t>3000 </a:t>
            </a:r>
            <a:r>
              <a:rPr lang="ko-KR" altLang="en-US" sz="1200" dirty="0"/>
              <a:t>이상인 데이터만 출력하기</a:t>
            </a:r>
            <a:endParaRPr lang="en-US" altLang="ko-KR" sz="1200" dirty="0"/>
          </a:p>
          <a:p>
            <a:pPr marL="228600" indent="-228600">
              <a:lnSpc>
                <a:spcPct val="120000"/>
              </a:lnSpc>
              <a:buFont typeface="+mj-lt"/>
              <a:buAutoNum type="arabicPeriod"/>
            </a:pPr>
            <a:r>
              <a:rPr lang="en-US" altLang="ko-KR" sz="1200" dirty="0" err="1">
                <a:latin typeface="+mn-ea"/>
              </a:rPr>
              <a:t>new_mpg</a:t>
            </a:r>
            <a:r>
              <a:rPr lang="en-US" altLang="ko-KR" sz="1200" dirty="0">
                <a:latin typeface="+mn-ea"/>
              </a:rPr>
              <a:t> </a:t>
            </a:r>
            <a:r>
              <a:rPr lang="ko-KR" altLang="en-US" sz="1200" dirty="0"/>
              <a:t>연비가 </a:t>
            </a:r>
            <a:r>
              <a:rPr lang="en-US" altLang="ko-KR" sz="1200" dirty="0"/>
              <a:t>30 </a:t>
            </a:r>
            <a:r>
              <a:rPr lang="ko-KR" altLang="en-US" sz="1200" dirty="0"/>
              <a:t>이상인 자동차 출력</a:t>
            </a:r>
            <a:endParaRPr lang="en-US" altLang="ko-KR" sz="1200" dirty="0"/>
          </a:p>
          <a:p>
            <a:pPr marL="228600" indent="-228600">
              <a:lnSpc>
                <a:spcPct val="120000"/>
              </a:lnSpc>
              <a:buFont typeface="+mj-lt"/>
              <a:buAutoNum type="arabicPeriod"/>
            </a:pPr>
            <a:r>
              <a:rPr lang="ko-KR" altLang="en-US" sz="1200" dirty="0">
                <a:latin typeface="+mn-ea"/>
              </a:rPr>
              <a:t>실린더 수</a:t>
            </a:r>
            <a:r>
              <a:rPr lang="en-US" altLang="ko-KR" sz="1200" dirty="0">
                <a:latin typeface="+mn-ea"/>
              </a:rPr>
              <a:t>(cylinders)</a:t>
            </a:r>
            <a:r>
              <a:rPr lang="ko-KR" altLang="en-US" sz="1200" dirty="0">
                <a:latin typeface="+mn-ea"/>
              </a:rPr>
              <a:t>별 연비</a:t>
            </a:r>
            <a:r>
              <a:rPr lang="en-US" altLang="ko-KR" sz="1200" dirty="0">
                <a:latin typeface="+mn-ea"/>
              </a:rPr>
              <a:t>(mpg) </a:t>
            </a:r>
            <a:r>
              <a:rPr lang="ko-KR" altLang="en-US" sz="1200" dirty="0">
                <a:latin typeface="+mn-ea"/>
              </a:rPr>
              <a:t>평균 구하기</a:t>
            </a:r>
            <a:endParaRPr lang="en-US" altLang="ko-KR" sz="1200" dirty="0">
              <a:latin typeface="+mn-ea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D67ECC3-25FD-E531-7AF4-F82BEA45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17F5C-E498-46DC-914F-6F75556D3BF8}" type="slidenum">
              <a:rPr lang="ko-KR" altLang="en-US" smtClean="0"/>
              <a:t>38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4006153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2D698F-1039-AB92-61C4-01EDBDB780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97A988DC-D01B-8ADD-C6E3-D649C7AF884E}"/>
              </a:ext>
            </a:extLst>
          </p:cNvPr>
          <p:cNvSpPr/>
          <p:nvPr/>
        </p:nvSpPr>
        <p:spPr>
          <a:xfrm>
            <a:off x="189000" y="225926"/>
            <a:ext cx="2140206" cy="392259"/>
          </a:xfrm>
          <a:prstGeom prst="rect">
            <a:avLst/>
          </a:prstGeom>
          <a:solidFill>
            <a:schemeClr val="accent1">
              <a:lumMod val="50000"/>
            </a:schemeClr>
          </a:solidFill>
          <a:ln w="63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2. </a:t>
            </a:r>
            <a:r>
              <a:rPr lang="ko-KR" altLang="en-US" sz="1400" b="1" dirty="0">
                <a:solidFill>
                  <a:schemeClr val="bg1"/>
                </a:solidFill>
              </a:rPr>
              <a:t>데이터 </a:t>
            </a:r>
            <a:r>
              <a:rPr lang="ko-KR" altLang="en-US" sz="1400" b="1" dirty="0" err="1">
                <a:solidFill>
                  <a:schemeClr val="bg1"/>
                </a:solidFill>
              </a:rPr>
              <a:t>전처리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220ABDE-BE13-AC05-26EA-32FEAECD6FC7}"/>
              </a:ext>
            </a:extLst>
          </p:cNvPr>
          <p:cNvSpPr txBox="1"/>
          <p:nvPr/>
        </p:nvSpPr>
        <p:spPr>
          <a:xfrm>
            <a:off x="189000" y="719261"/>
            <a:ext cx="6456499" cy="8794202"/>
          </a:xfrm>
          <a:prstGeom prst="rect">
            <a:avLst/>
          </a:prstGeom>
          <a:noFill/>
          <a:ln w="6350">
            <a:solidFill>
              <a:schemeClr val="bg2">
                <a:lumMod val="90000"/>
              </a:schemeClr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buNone/>
            </a:pPr>
            <a:r>
              <a:rPr lang="en-US" altLang="ko-KR" sz="1100" b="1" dirty="0">
                <a:solidFill>
                  <a:srgbClr val="006699"/>
                </a:solidFill>
                <a:effectLst/>
                <a:latin typeface="Courier New" panose="02070309020205020404" pitchFamily="49" charset="0"/>
              </a:rPr>
              <a:t>import</a:t>
            </a:r>
            <a:r>
              <a:rPr lang="en-US" altLang="ko-KR" sz="110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altLang="ko-KR" sz="1100" b="0" dirty="0" err="1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numpy</a:t>
            </a:r>
            <a:r>
              <a:rPr lang="en-US" altLang="ko-KR" sz="110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altLang="ko-KR" sz="1100" b="1" dirty="0">
                <a:solidFill>
                  <a:srgbClr val="006699"/>
                </a:solidFill>
                <a:effectLst/>
                <a:latin typeface="Courier New" panose="02070309020205020404" pitchFamily="49" charset="0"/>
              </a:rPr>
              <a:t>as</a:t>
            </a:r>
            <a:r>
              <a:rPr lang="en-US" altLang="ko-KR" sz="110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 np</a:t>
            </a:r>
          </a:p>
          <a:p>
            <a:pPr>
              <a:lnSpc>
                <a:spcPct val="120000"/>
              </a:lnSpc>
              <a:buNone/>
            </a:pPr>
            <a:r>
              <a:rPr lang="en-US" altLang="ko-KR" sz="1100" b="1" dirty="0">
                <a:solidFill>
                  <a:srgbClr val="006699"/>
                </a:solidFill>
                <a:effectLst/>
                <a:latin typeface="Courier New" panose="02070309020205020404" pitchFamily="49" charset="0"/>
              </a:rPr>
              <a:t>import</a:t>
            </a:r>
            <a:r>
              <a:rPr lang="en-US" altLang="ko-KR" sz="110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 seaborn </a:t>
            </a:r>
            <a:r>
              <a:rPr lang="en-US" altLang="ko-KR" sz="1100" b="1" dirty="0">
                <a:solidFill>
                  <a:srgbClr val="006699"/>
                </a:solidFill>
                <a:effectLst/>
                <a:latin typeface="Courier New" panose="02070309020205020404" pitchFamily="49" charset="0"/>
              </a:rPr>
              <a:t>as</a:t>
            </a:r>
            <a:r>
              <a:rPr lang="en-US" altLang="ko-KR" sz="110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altLang="ko-KR" sz="1100" b="0" dirty="0" err="1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sns</a:t>
            </a:r>
            <a:br>
              <a:rPr lang="en-US" altLang="ko-KR" sz="110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</a:br>
            <a:endParaRPr lang="en-US" altLang="ko-KR" sz="1100" b="0" dirty="0">
              <a:solidFill>
                <a:srgbClr val="3B3B3B"/>
              </a:solidFill>
              <a:effectLst/>
              <a:latin typeface="Courier New" panose="02070309020205020404" pitchFamily="49" charset="0"/>
            </a:endParaRPr>
          </a:p>
          <a:p>
            <a:pPr>
              <a:lnSpc>
                <a:spcPct val="120000"/>
              </a:lnSpc>
              <a:buNone/>
            </a:pPr>
            <a:r>
              <a:rPr lang="en-US" altLang="ko-KR" sz="1100" b="0" dirty="0">
                <a:solidFill>
                  <a:srgbClr val="008000"/>
                </a:solidFill>
                <a:effectLst/>
                <a:latin typeface="Courier New" panose="02070309020205020404" pitchFamily="49" charset="0"/>
              </a:rPr>
              <a:t># mpg </a:t>
            </a:r>
            <a:r>
              <a:rPr lang="ko-KR" altLang="en-US" sz="1100" b="0" dirty="0">
                <a:solidFill>
                  <a:srgbClr val="008000"/>
                </a:solidFill>
                <a:effectLst/>
                <a:latin typeface="Courier New" panose="02070309020205020404" pitchFamily="49" charset="0"/>
              </a:rPr>
              <a:t>데이터셋 불러오기</a:t>
            </a:r>
            <a:endParaRPr lang="ko-KR" altLang="en-US" sz="1100" b="0" dirty="0">
              <a:solidFill>
                <a:srgbClr val="3B3B3B"/>
              </a:solidFill>
              <a:effectLst/>
              <a:latin typeface="Courier New" panose="02070309020205020404" pitchFamily="49" charset="0"/>
            </a:endParaRPr>
          </a:p>
          <a:p>
            <a:pPr>
              <a:lnSpc>
                <a:spcPct val="120000"/>
              </a:lnSpc>
              <a:buNone/>
            </a:pPr>
            <a:r>
              <a:rPr lang="en-US" altLang="ko-KR" sz="110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mpg </a:t>
            </a:r>
            <a:r>
              <a:rPr lang="en-US" altLang="ko-KR" sz="1100" b="1" dirty="0">
                <a:solidFill>
                  <a:srgbClr val="006699"/>
                </a:solidFill>
                <a:effectLst/>
                <a:latin typeface="Courier New" panose="02070309020205020404" pitchFamily="49" charset="0"/>
              </a:rPr>
              <a:t>=</a:t>
            </a:r>
            <a:r>
              <a:rPr lang="en-US" altLang="ko-KR" sz="110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altLang="ko-KR" sz="1100" b="0" dirty="0" err="1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sns.load_dataset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lang="en-US" altLang="ko-KR" sz="1100" b="0" dirty="0">
                <a:solidFill>
                  <a:srgbClr val="666666"/>
                </a:solidFill>
                <a:effectLst/>
                <a:latin typeface="Courier New" panose="02070309020205020404" pitchFamily="49" charset="0"/>
              </a:rPr>
              <a:t>'mpg'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)</a:t>
            </a:r>
            <a:br>
              <a:rPr lang="en-US" altLang="ko-KR" sz="110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</a:br>
            <a:endParaRPr lang="en-US" altLang="ko-KR" sz="1100" b="0" dirty="0">
              <a:solidFill>
                <a:srgbClr val="3B3B3B"/>
              </a:solidFill>
              <a:effectLst/>
              <a:latin typeface="Courier New" panose="02070309020205020404" pitchFamily="49" charset="0"/>
            </a:endParaRPr>
          </a:p>
          <a:p>
            <a:pPr>
              <a:lnSpc>
                <a:spcPct val="120000"/>
              </a:lnSpc>
              <a:buNone/>
            </a:pPr>
            <a:r>
              <a:rPr lang="en-US" altLang="ko-KR" sz="1100" b="0" dirty="0">
                <a:solidFill>
                  <a:srgbClr val="008000"/>
                </a:solidFill>
                <a:effectLst/>
                <a:latin typeface="Courier New" panose="02070309020205020404" pitchFamily="49" charset="0"/>
              </a:rPr>
              <a:t># </a:t>
            </a:r>
            <a:r>
              <a:rPr lang="ko-KR" altLang="en-US" sz="1100" b="0" dirty="0">
                <a:solidFill>
                  <a:srgbClr val="008000"/>
                </a:solidFill>
                <a:effectLst/>
                <a:latin typeface="Courier New" panose="02070309020205020404" pitchFamily="49" charset="0"/>
              </a:rPr>
              <a:t>필요한 열만 선택하여 </a:t>
            </a:r>
            <a:r>
              <a:rPr lang="ko-KR" altLang="en-US" sz="1100" b="0" dirty="0" err="1">
                <a:solidFill>
                  <a:srgbClr val="008000"/>
                </a:solidFill>
                <a:effectLst/>
                <a:latin typeface="Courier New" panose="02070309020205020404" pitchFamily="49" charset="0"/>
              </a:rPr>
              <a:t>넘파이</a:t>
            </a:r>
            <a:r>
              <a:rPr lang="ko-KR" altLang="en-US" sz="1100" b="0" dirty="0">
                <a:solidFill>
                  <a:srgbClr val="008000"/>
                </a:solidFill>
                <a:effectLst/>
                <a:latin typeface="Courier New" panose="02070309020205020404" pitchFamily="49" charset="0"/>
              </a:rPr>
              <a:t> 배열 생성</a:t>
            </a:r>
            <a:endParaRPr lang="ko-KR" altLang="en-US" sz="1100" b="0" dirty="0">
              <a:solidFill>
                <a:srgbClr val="3B3B3B"/>
              </a:solidFill>
              <a:effectLst/>
              <a:latin typeface="Courier New" panose="02070309020205020404" pitchFamily="49" charset="0"/>
            </a:endParaRPr>
          </a:p>
          <a:p>
            <a:pPr>
              <a:lnSpc>
                <a:spcPct val="120000"/>
              </a:lnSpc>
              <a:buNone/>
            </a:pPr>
            <a:r>
              <a:rPr lang="en-US" altLang="ko-KR" sz="1100" b="0" dirty="0" err="1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new_mpg</a:t>
            </a:r>
            <a:r>
              <a:rPr lang="en-US" altLang="ko-KR" sz="110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altLang="ko-KR" sz="1100" b="1" dirty="0">
                <a:solidFill>
                  <a:srgbClr val="006699"/>
                </a:solidFill>
                <a:effectLst/>
                <a:latin typeface="Courier New" panose="02070309020205020404" pitchFamily="49" charset="0"/>
              </a:rPr>
              <a:t>=</a:t>
            </a:r>
            <a:r>
              <a:rPr lang="en-US" altLang="ko-KR" sz="110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altLang="ko-KR" sz="1100" b="0" dirty="0" err="1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np.array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</a:t>
            </a:r>
            <a:endParaRPr lang="en-US" altLang="ko-KR" sz="1100" b="0" dirty="0">
              <a:solidFill>
                <a:srgbClr val="3B3B3B"/>
              </a:solidFill>
              <a:effectLst/>
              <a:latin typeface="Courier New" panose="02070309020205020404" pitchFamily="49" charset="0"/>
            </a:endParaRPr>
          </a:p>
          <a:p>
            <a:pPr>
              <a:lnSpc>
                <a:spcPct val="120000"/>
              </a:lnSpc>
              <a:buNone/>
            </a:pPr>
            <a:r>
              <a:rPr lang="en-US" altLang="ko-KR" sz="110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    mpg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[[</a:t>
            </a:r>
            <a:r>
              <a:rPr lang="en-US" altLang="ko-KR" sz="1100" b="0" dirty="0">
                <a:solidFill>
                  <a:srgbClr val="666666"/>
                </a:solidFill>
                <a:effectLst/>
                <a:latin typeface="Courier New" panose="02070309020205020404" pitchFamily="49" charset="0"/>
              </a:rPr>
              <a:t>'mpg'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</a:t>
            </a:r>
            <a:r>
              <a:rPr lang="en-US" altLang="ko-KR" sz="110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altLang="ko-KR" sz="1100" b="0" dirty="0">
                <a:solidFill>
                  <a:srgbClr val="666666"/>
                </a:solidFill>
                <a:effectLst/>
                <a:latin typeface="Courier New" panose="02070309020205020404" pitchFamily="49" charset="0"/>
              </a:rPr>
              <a:t>'horsepower'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</a:t>
            </a:r>
            <a:r>
              <a:rPr lang="en-US" altLang="ko-KR" sz="110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altLang="ko-KR" sz="1100" b="0" dirty="0">
                <a:solidFill>
                  <a:srgbClr val="666666"/>
                </a:solidFill>
                <a:effectLst/>
                <a:latin typeface="Courier New" panose="02070309020205020404" pitchFamily="49" charset="0"/>
              </a:rPr>
              <a:t>'weight'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]]</a:t>
            </a:r>
            <a:endParaRPr lang="en-US" altLang="ko-KR" sz="1100" b="0" dirty="0">
              <a:solidFill>
                <a:srgbClr val="3B3B3B"/>
              </a:solidFill>
              <a:effectLst/>
              <a:latin typeface="Courier New" panose="02070309020205020404" pitchFamily="49" charset="0"/>
            </a:endParaRPr>
          </a:p>
          <a:p>
            <a:pPr>
              <a:lnSpc>
                <a:spcPct val="120000"/>
              </a:lnSpc>
              <a:buNone/>
            </a:pP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)</a:t>
            </a:r>
            <a:endParaRPr lang="en-US" altLang="ko-KR" sz="1100" b="0" dirty="0">
              <a:solidFill>
                <a:srgbClr val="3B3B3B"/>
              </a:solidFill>
              <a:effectLst/>
              <a:latin typeface="Courier New" panose="02070309020205020404" pitchFamily="49" charset="0"/>
            </a:endParaRPr>
          </a:p>
          <a:p>
            <a:pPr>
              <a:lnSpc>
                <a:spcPct val="120000"/>
              </a:lnSpc>
              <a:buNone/>
            </a:pPr>
            <a:r>
              <a:rPr lang="en-US" altLang="ko-KR" sz="1100" b="0" dirty="0">
                <a:solidFill>
                  <a:srgbClr val="008000"/>
                </a:solidFill>
                <a:effectLst/>
                <a:latin typeface="Courier New" panose="02070309020205020404" pitchFamily="49" charset="0"/>
              </a:rPr>
              <a:t># </a:t>
            </a:r>
            <a:r>
              <a:rPr lang="ko-KR" altLang="en-US" sz="1100" b="0" dirty="0">
                <a:solidFill>
                  <a:srgbClr val="008000"/>
                </a:solidFill>
                <a:effectLst/>
                <a:latin typeface="Courier New" panose="02070309020205020404" pitchFamily="49" charset="0"/>
              </a:rPr>
              <a:t>배열의 차원수</a:t>
            </a:r>
            <a:r>
              <a:rPr lang="en-US" altLang="ko-KR" sz="1100" b="0" dirty="0">
                <a:solidFill>
                  <a:srgbClr val="008000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lang="en-US" altLang="ko-KR" sz="1100" b="0" dirty="0" err="1">
                <a:solidFill>
                  <a:srgbClr val="008000"/>
                </a:solidFill>
                <a:effectLst/>
                <a:latin typeface="Courier New" panose="02070309020205020404" pitchFamily="49" charset="0"/>
              </a:rPr>
              <a:t>ndim</a:t>
            </a:r>
            <a:r>
              <a:rPr lang="en-US" altLang="ko-KR" sz="1100" b="0" dirty="0">
                <a:solidFill>
                  <a:srgbClr val="008000"/>
                </a:solidFill>
                <a:effectLst/>
                <a:latin typeface="Courier New" panose="02070309020205020404" pitchFamily="49" charset="0"/>
              </a:rPr>
              <a:t>) </a:t>
            </a:r>
            <a:r>
              <a:rPr lang="ko-KR" altLang="en-US" sz="1100" b="0" dirty="0">
                <a:solidFill>
                  <a:srgbClr val="008000"/>
                </a:solidFill>
                <a:effectLst/>
                <a:latin typeface="Courier New" panose="02070309020205020404" pitchFamily="49" charset="0"/>
              </a:rPr>
              <a:t>출력</a:t>
            </a:r>
            <a:endParaRPr lang="ko-KR" altLang="en-US" sz="1100" b="0" dirty="0">
              <a:solidFill>
                <a:srgbClr val="3B3B3B"/>
              </a:solidFill>
              <a:effectLst/>
              <a:latin typeface="Courier New" panose="02070309020205020404" pitchFamily="49" charset="0"/>
            </a:endParaRPr>
          </a:p>
          <a:p>
            <a:pPr>
              <a:lnSpc>
                <a:spcPct val="120000"/>
              </a:lnSpc>
              <a:buNone/>
            </a:pPr>
            <a:r>
              <a:rPr lang="en-US" altLang="ko-KR" sz="1100" b="1" dirty="0">
                <a:solidFill>
                  <a:srgbClr val="45AE34"/>
                </a:solidFill>
                <a:effectLst/>
                <a:latin typeface="Courier New" panose="02070309020205020404" pitchFamily="49" charset="0"/>
              </a:rPr>
              <a:t>print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lang="en-US" altLang="ko-KR" sz="1100" b="0" dirty="0">
                <a:solidFill>
                  <a:srgbClr val="666666"/>
                </a:solidFill>
                <a:effectLst/>
                <a:latin typeface="Courier New" panose="02070309020205020404" pitchFamily="49" charset="0"/>
              </a:rPr>
              <a:t>'</a:t>
            </a:r>
            <a:r>
              <a:rPr lang="ko-KR" altLang="en-US" sz="1100" b="0" dirty="0">
                <a:solidFill>
                  <a:srgbClr val="666666"/>
                </a:solidFill>
                <a:effectLst/>
                <a:latin typeface="Courier New" panose="02070309020205020404" pitchFamily="49" charset="0"/>
              </a:rPr>
              <a:t>차원수</a:t>
            </a:r>
            <a:r>
              <a:rPr lang="en-US" altLang="ko-KR" sz="1100" b="0" dirty="0">
                <a:solidFill>
                  <a:srgbClr val="666666"/>
                </a:solidFill>
                <a:effectLst/>
                <a:latin typeface="Courier New" panose="02070309020205020404" pitchFamily="49" charset="0"/>
              </a:rPr>
              <a:t>:'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</a:t>
            </a:r>
            <a:r>
              <a:rPr lang="ko-KR" altLang="en-US" sz="110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altLang="ko-KR" sz="1100" b="0" dirty="0" err="1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new_mpg.ndim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)</a:t>
            </a:r>
            <a:endParaRPr lang="en-US" altLang="ko-KR" sz="1100" b="0" dirty="0">
              <a:solidFill>
                <a:srgbClr val="3B3B3B"/>
              </a:solidFill>
              <a:effectLst/>
              <a:latin typeface="Courier New" panose="02070309020205020404" pitchFamily="49" charset="0"/>
            </a:endParaRPr>
          </a:p>
          <a:p>
            <a:pPr>
              <a:lnSpc>
                <a:spcPct val="120000"/>
              </a:lnSpc>
              <a:buNone/>
            </a:pPr>
            <a:endParaRPr lang="en-US" altLang="ko-KR" sz="1100" b="0" dirty="0">
              <a:solidFill>
                <a:srgbClr val="3B3B3B"/>
              </a:solidFill>
              <a:effectLst/>
              <a:latin typeface="Courier New" panose="02070309020205020404" pitchFamily="49" charset="0"/>
            </a:endParaRPr>
          </a:p>
          <a:p>
            <a:pPr>
              <a:lnSpc>
                <a:spcPct val="120000"/>
              </a:lnSpc>
              <a:buNone/>
            </a:pPr>
            <a:r>
              <a:rPr lang="en-US" altLang="ko-KR" sz="1100" b="0" dirty="0">
                <a:solidFill>
                  <a:srgbClr val="008000"/>
                </a:solidFill>
                <a:effectLst/>
                <a:latin typeface="Courier New" panose="02070309020205020404" pitchFamily="49" charset="0"/>
              </a:rPr>
              <a:t># </a:t>
            </a:r>
            <a:r>
              <a:rPr lang="ko-KR" altLang="en-US" sz="1100" b="0" dirty="0">
                <a:solidFill>
                  <a:srgbClr val="008000"/>
                </a:solidFill>
                <a:effectLst/>
                <a:latin typeface="Courier New" panose="02070309020205020404" pitchFamily="49" charset="0"/>
              </a:rPr>
              <a:t>전체 원소 개수 출력</a:t>
            </a:r>
            <a:endParaRPr lang="ko-KR" altLang="en-US" sz="1100" b="0" dirty="0">
              <a:solidFill>
                <a:srgbClr val="3B3B3B"/>
              </a:solidFill>
              <a:effectLst/>
              <a:latin typeface="Courier New" panose="02070309020205020404" pitchFamily="49" charset="0"/>
            </a:endParaRPr>
          </a:p>
          <a:p>
            <a:pPr>
              <a:lnSpc>
                <a:spcPct val="120000"/>
              </a:lnSpc>
              <a:buNone/>
            </a:pPr>
            <a:r>
              <a:rPr lang="en-US" altLang="ko-KR" sz="1100" b="1" dirty="0">
                <a:solidFill>
                  <a:srgbClr val="45AE34"/>
                </a:solidFill>
                <a:effectLst/>
                <a:latin typeface="Courier New" panose="02070309020205020404" pitchFamily="49" charset="0"/>
              </a:rPr>
              <a:t>print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lang="en-US" altLang="ko-KR" sz="1100" b="0" dirty="0">
                <a:solidFill>
                  <a:srgbClr val="666666"/>
                </a:solidFill>
                <a:effectLst/>
                <a:latin typeface="Courier New" panose="02070309020205020404" pitchFamily="49" charset="0"/>
              </a:rPr>
              <a:t>'</a:t>
            </a:r>
            <a:r>
              <a:rPr lang="ko-KR" altLang="en-US" sz="1100" b="0" dirty="0">
                <a:solidFill>
                  <a:srgbClr val="666666"/>
                </a:solidFill>
                <a:effectLst/>
                <a:latin typeface="Courier New" panose="02070309020205020404" pitchFamily="49" charset="0"/>
              </a:rPr>
              <a:t>전체 원소 개수</a:t>
            </a:r>
            <a:r>
              <a:rPr lang="en-US" altLang="ko-KR" sz="1100" b="0" dirty="0">
                <a:solidFill>
                  <a:srgbClr val="666666"/>
                </a:solidFill>
                <a:effectLst/>
                <a:latin typeface="Courier New" panose="02070309020205020404" pitchFamily="49" charset="0"/>
              </a:rPr>
              <a:t>:'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</a:t>
            </a:r>
            <a:r>
              <a:rPr lang="ko-KR" altLang="en-US" sz="1100" b="0" dirty="0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altLang="ko-KR" sz="1100" b="0" dirty="0" err="1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new_mpg.size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)</a:t>
            </a:r>
            <a:endParaRPr lang="en-US" altLang="ko-KR" sz="1100" b="0" dirty="0">
              <a:solidFill>
                <a:srgbClr val="3B3B3B"/>
              </a:solidFill>
              <a:effectLst/>
              <a:latin typeface="Courier New" panose="02070309020205020404" pitchFamily="49" charset="0"/>
            </a:endParaRPr>
          </a:p>
          <a:p>
            <a:pPr>
              <a:lnSpc>
                <a:spcPct val="120000"/>
              </a:lnSpc>
              <a:buNone/>
            </a:pPr>
            <a:endParaRPr lang="en-US" altLang="ko-KR" sz="1100" b="0" dirty="0">
              <a:solidFill>
                <a:srgbClr val="3B3B3B"/>
              </a:solidFill>
              <a:effectLst/>
              <a:latin typeface="Courier New" panose="02070309020205020404" pitchFamily="49" charset="0"/>
            </a:endParaRPr>
          </a:p>
          <a:p>
            <a:pPr>
              <a:lnSpc>
                <a:spcPct val="120000"/>
              </a:lnSpc>
              <a:buNone/>
            </a:pPr>
            <a:r>
              <a:rPr lang="en-US" altLang="ko-KR" sz="1100" b="0" dirty="0">
                <a:solidFill>
                  <a:srgbClr val="008000"/>
                </a:solidFill>
                <a:effectLst/>
                <a:latin typeface="Courier New" panose="02070309020205020404" pitchFamily="49" charset="0"/>
              </a:rPr>
              <a:t># </a:t>
            </a:r>
            <a:r>
              <a:rPr lang="ko-KR" altLang="en-US" sz="1100" b="0" dirty="0">
                <a:solidFill>
                  <a:srgbClr val="008000"/>
                </a:solidFill>
                <a:effectLst/>
                <a:latin typeface="Courier New" panose="02070309020205020404" pitchFamily="49" charset="0"/>
              </a:rPr>
              <a:t>첫 번째 행 데이터 출력</a:t>
            </a:r>
            <a:endParaRPr lang="ko-KR" altLang="en-US" sz="1100" b="0" dirty="0">
              <a:solidFill>
                <a:srgbClr val="3B3B3B"/>
              </a:solidFill>
              <a:effectLst/>
              <a:latin typeface="Courier New" panose="02070309020205020404" pitchFamily="49" charset="0"/>
            </a:endParaRPr>
          </a:p>
          <a:p>
            <a:pPr>
              <a:lnSpc>
                <a:spcPct val="120000"/>
              </a:lnSpc>
              <a:buNone/>
            </a:pPr>
            <a:r>
              <a:rPr lang="en-US" altLang="ko-KR" sz="1100" b="1" dirty="0">
                <a:solidFill>
                  <a:srgbClr val="45AE34"/>
                </a:solidFill>
                <a:effectLst/>
                <a:latin typeface="Courier New" panose="02070309020205020404" pitchFamily="49" charset="0"/>
              </a:rPr>
              <a:t>print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lang="en-US" altLang="ko-KR" sz="1100" b="0" dirty="0">
                <a:solidFill>
                  <a:srgbClr val="666666"/>
                </a:solidFill>
                <a:effectLst/>
                <a:latin typeface="Courier New" panose="02070309020205020404" pitchFamily="49" charset="0"/>
              </a:rPr>
              <a:t>'</a:t>
            </a:r>
            <a:r>
              <a:rPr lang="ko-KR" altLang="en-US" sz="1100" b="0" dirty="0">
                <a:solidFill>
                  <a:srgbClr val="666666"/>
                </a:solidFill>
                <a:effectLst/>
                <a:latin typeface="Courier New" panose="02070309020205020404" pitchFamily="49" charset="0"/>
              </a:rPr>
              <a:t>첫 번째 행 데이터</a:t>
            </a:r>
            <a:r>
              <a:rPr lang="en-US" altLang="ko-KR" sz="1100" b="0" dirty="0">
                <a:solidFill>
                  <a:srgbClr val="666666"/>
                </a:solidFill>
                <a:effectLst/>
                <a:latin typeface="Courier New" panose="02070309020205020404" pitchFamily="49" charset="0"/>
              </a:rPr>
              <a:t>'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)</a:t>
            </a:r>
            <a:endParaRPr lang="ko-KR" altLang="en-US" sz="1100" b="0" dirty="0">
              <a:solidFill>
                <a:srgbClr val="3B3B3B"/>
              </a:solidFill>
              <a:effectLst/>
              <a:latin typeface="Courier New" panose="02070309020205020404" pitchFamily="49" charset="0"/>
            </a:endParaRPr>
          </a:p>
          <a:p>
            <a:pPr>
              <a:lnSpc>
                <a:spcPct val="120000"/>
              </a:lnSpc>
              <a:buNone/>
            </a:pPr>
            <a:r>
              <a:rPr lang="en-US" altLang="ko-KR" sz="1100" b="1" dirty="0">
                <a:solidFill>
                  <a:srgbClr val="45AE34"/>
                </a:solidFill>
                <a:effectLst/>
                <a:latin typeface="Courier New" panose="02070309020205020404" pitchFamily="49" charset="0"/>
              </a:rPr>
              <a:t>print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lang="en-US" altLang="ko-KR" sz="1100" b="0" dirty="0" err="1">
                <a:solidFill>
                  <a:srgbClr val="3B3B3B"/>
                </a:solidFill>
                <a:effectLst/>
                <a:latin typeface="Courier New" panose="02070309020205020404" pitchFamily="49" charset="0"/>
              </a:rPr>
              <a:t>new_mpg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[</a:t>
            </a:r>
            <a:r>
              <a:rPr lang="en-US" altLang="ko-KR" sz="1100" b="0" dirty="0">
                <a:solidFill>
                  <a:srgbClr val="A8017E"/>
                </a:solidFill>
                <a:effectLst/>
                <a:latin typeface="Courier New" panose="02070309020205020404" pitchFamily="49" charset="0"/>
              </a:rPr>
              <a:t>0</a:t>
            </a:r>
            <a:r>
              <a:rPr lang="en-US" altLang="ko-KR" sz="11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])</a:t>
            </a:r>
            <a:endParaRPr lang="en-US" altLang="ko-KR" sz="1100" b="0" dirty="0">
              <a:solidFill>
                <a:srgbClr val="3B3B3B"/>
              </a:solidFill>
              <a:effectLst/>
              <a:latin typeface="Courier New" panose="02070309020205020404" pitchFamily="49" charset="0"/>
            </a:endParaRPr>
          </a:p>
          <a:p>
            <a:pPr>
              <a:lnSpc>
                <a:spcPct val="120000"/>
              </a:lnSpc>
              <a:buNone/>
            </a:pPr>
            <a:r>
              <a:rPr lang="en-US" altLang="ko-KR" sz="1100" dirty="0">
                <a:solidFill>
                  <a:srgbClr val="008000"/>
                </a:solidFill>
                <a:latin typeface="Courier New" panose="02070309020205020404" pitchFamily="49" charset="0"/>
              </a:rPr>
              <a:t># mpg </a:t>
            </a:r>
            <a:r>
              <a:rPr lang="ko-KR" altLang="en-US" sz="1100" dirty="0">
                <a:solidFill>
                  <a:srgbClr val="008000"/>
                </a:solidFill>
                <a:latin typeface="Courier New" panose="02070309020205020404" pitchFamily="49" charset="0"/>
              </a:rPr>
              <a:t>열만 출력</a:t>
            </a:r>
            <a:endParaRPr lang="ko-KR" altLang="en-US" sz="1100" dirty="0">
              <a:solidFill>
                <a:srgbClr val="3B3B3B"/>
              </a:solidFill>
              <a:latin typeface="Courier New" panose="02070309020205020404" pitchFamily="49" charset="0"/>
            </a:endParaRPr>
          </a:p>
          <a:p>
            <a:pPr>
              <a:lnSpc>
                <a:spcPct val="120000"/>
              </a:lnSpc>
              <a:buNone/>
            </a:pPr>
            <a:r>
              <a:rPr lang="en-US" altLang="ko-KR" sz="1100" b="1" dirty="0">
                <a:solidFill>
                  <a:srgbClr val="45AE34"/>
                </a:solidFill>
                <a:latin typeface="Courier New" panose="02070309020205020404" pitchFamily="49" charset="0"/>
              </a:rPr>
              <a:t>print</a:t>
            </a:r>
            <a:r>
              <a:rPr lang="en-US" altLang="ko-KR" sz="1100" dirty="0">
                <a:solidFill>
                  <a:srgbClr val="000000"/>
                </a:solidFill>
                <a:latin typeface="Courier New" panose="02070309020205020404" pitchFamily="49" charset="0"/>
              </a:rPr>
              <a:t>(</a:t>
            </a:r>
            <a:r>
              <a:rPr lang="en-US" altLang="ko-KR" sz="1100" dirty="0">
                <a:solidFill>
                  <a:srgbClr val="666666"/>
                </a:solidFill>
                <a:latin typeface="Courier New" panose="02070309020205020404" pitchFamily="49" charset="0"/>
              </a:rPr>
              <a:t>'mpg </a:t>
            </a:r>
            <a:r>
              <a:rPr lang="ko-KR" altLang="en-US" sz="1100" dirty="0">
                <a:solidFill>
                  <a:srgbClr val="666666"/>
                </a:solidFill>
                <a:latin typeface="Courier New" panose="02070309020205020404" pitchFamily="49" charset="0"/>
              </a:rPr>
              <a:t>열</a:t>
            </a:r>
            <a:r>
              <a:rPr lang="en-US" altLang="ko-KR" sz="1100" dirty="0">
                <a:solidFill>
                  <a:srgbClr val="666666"/>
                </a:solidFill>
                <a:latin typeface="Courier New" panose="02070309020205020404" pitchFamily="49" charset="0"/>
              </a:rPr>
              <a:t>'</a:t>
            </a:r>
            <a:r>
              <a:rPr lang="en-US" altLang="ko-KR" sz="1100" dirty="0">
                <a:solidFill>
                  <a:srgbClr val="000000"/>
                </a:solidFill>
                <a:latin typeface="Courier New" panose="02070309020205020404" pitchFamily="49" charset="0"/>
              </a:rPr>
              <a:t>)</a:t>
            </a:r>
            <a:endParaRPr lang="ko-KR" altLang="en-US" sz="1100" dirty="0">
              <a:solidFill>
                <a:srgbClr val="3B3B3B"/>
              </a:solidFill>
              <a:latin typeface="Courier New" panose="02070309020205020404" pitchFamily="49" charset="0"/>
            </a:endParaRPr>
          </a:p>
          <a:p>
            <a:pPr>
              <a:lnSpc>
                <a:spcPct val="120000"/>
              </a:lnSpc>
              <a:buNone/>
            </a:pPr>
            <a:r>
              <a:rPr lang="en-US" altLang="ko-KR" sz="1100" b="1" dirty="0">
                <a:solidFill>
                  <a:srgbClr val="45AE34"/>
                </a:solidFill>
                <a:latin typeface="Courier New" panose="02070309020205020404" pitchFamily="49" charset="0"/>
              </a:rPr>
              <a:t>print</a:t>
            </a:r>
            <a:r>
              <a:rPr lang="en-US" altLang="ko-KR" sz="1100" dirty="0">
                <a:solidFill>
                  <a:srgbClr val="000000"/>
                </a:solidFill>
                <a:latin typeface="Courier New" panose="02070309020205020404" pitchFamily="49" charset="0"/>
              </a:rPr>
              <a:t>(</a:t>
            </a:r>
            <a:r>
              <a:rPr lang="en-US" altLang="ko-KR" sz="1100" dirty="0" err="1">
                <a:solidFill>
                  <a:srgbClr val="3B3B3B"/>
                </a:solidFill>
                <a:latin typeface="Courier New" panose="02070309020205020404" pitchFamily="49" charset="0"/>
              </a:rPr>
              <a:t>new_mpg</a:t>
            </a:r>
            <a:r>
              <a:rPr lang="en-US" altLang="ko-KR" sz="1100" dirty="0">
                <a:solidFill>
                  <a:srgbClr val="000000"/>
                </a:solidFill>
                <a:latin typeface="Courier New" panose="02070309020205020404" pitchFamily="49" charset="0"/>
              </a:rPr>
              <a:t>[:,</a:t>
            </a:r>
            <a:r>
              <a:rPr lang="en-US" altLang="ko-KR" sz="1100" dirty="0">
                <a:solidFill>
                  <a:srgbClr val="3B3B3B"/>
                </a:solidFill>
                <a:latin typeface="Courier New" panose="02070309020205020404" pitchFamily="49" charset="0"/>
              </a:rPr>
              <a:t> </a:t>
            </a:r>
            <a:r>
              <a:rPr lang="en-US" altLang="ko-KR" sz="1100" dirty="0">
                <a:solidFill>
                  <a:srgbClr val="A8017E"/>
                </a:solidFill>
                <a:latin typeface="Courier New" panose="02070309020205020404" pitchFamily="49" charset="0"/>
              </a:rPr>
              <a:t>0</a:t>
            </a:r>
            <a:r>
              <a:rPr lang="en-US" altLang="ko-KR" sz="1100" dirty="0">
                <a:solidFill>
                  <a:srgbClr val="000000"/>
                </a:solidFill>
                <a:latin typeface="Courier New" panose="02070309020205020404" pitchFamily="49" charset="0"/>
              </a:rPr>
              <a:t>])</a:t>
            </a:r>
            <a:endParaRPr lang="en-US" altLang="ko-KR" sz="1100" dirty="0">
              <a:solidFill>
                <a:srgbClr val="3B3B3B"/>
              </a:solidFill>
              <a:latin typeface="Courier New" panose="02070309020205020404" pitchFamily="49" charset="0"/>
            </a:endParaRPr>
          </a:p>
          <a:p>
            <a:pPr>
              <a:lnSpc>
                <a:spcPct val="120000"/>
              </a:lnSpc>
              <a:buNone/>
            </a:pPr>
            <a:br>
              <a:rPr lang="en-US" altLang="ko-KR" sz="1100" dirty="0">
                <a:solidFill>
                  <a:srgbClr val="3B3B3B"/>
                </a:solidFill>
                <a:latin typeface="Courier New" panose="02070309020205020404" pitchFamily="49" charset="0"/>
              </a:rPr>
            </a:br>
            <a:r>
              <a:rPr lang="en-US" altLang="ko-KR" sz="1100" dirty="0">
                <a:solidFill>
                  <a:srgbClr val="008000"/>
                </a:solidFill>
                <a:latin typeface="Courier New" panose="02070309020205020404" pitchFamily="49" charset="0"/>
              </a:rPr>
              <a:t># weight </a:t>
            </a:r>
            <a:r>
              <a:rPr lang="ko-KR" altLang="en-US" sz="1100" dirty="0">
                <a:solidFill>
                  <a:srgbClr val="008000"/>
                </a:solidFill>
                <a:latin typeface="Courier New" panose="02070309020205020404" pitchFamily="49" charset="0"/>
              </a:rPr>
              <a:t>열의 최대값 구하기</a:t>
            </a:r>
            <a:endParaRPr lang="ko-KR" altLang="en-US" sz="1100" dirty="0">
              <a:solidFill>
                <a:srgbClr val="3B3B3B"/>
              </a:solidFill>
              <a:latin typeface="Courier New" panose="02070309020205020404" pitchFamily="49" charset="0"/>
            </a:endParaRPr>
          </a:p>
          <a:p>
            <a:pPr>
              <a:lnSpc>
                <a:spcPct val="120000"/>
              </a:lnSpc>
              <a:buNone/>
            </a:pPr>
            <a:r>
              <a:rPr lang="en-US" altLang="ko-KR" sz="1100" b="1" dirty="0">
                <a:solidFill>
                  <a:srgbClr val="45AE34"/>
                </a:solidFill>
                <a:latin typeface="Courier New" panose="02070309020205020404" pitchFamily="49" charset="0"/>
              </a:rPr>
              <a:t>print</a:t>
            </a:r>
            <a:r>
              <a:rPr lang="en-US" altLang="ko-KR" sz="1100" dirty="0">
                <a:solidFill>
                  <a:srgbClr val="000000"/>
                </a:solidFill>
                <a:latin typeface="Courier New" panose="02070309020205020404" pitchFamily="49" charset="0"/>
              </a:rPr>
              <a:t>(</a:t>
            </a:r>
            <a:r>
              <a:rPr lang="en-US" altLang="ko-KR" sz="1100" dirty="0">
                <a:solidFill>
                  <a:srgbClr val="666666"/>
                </a:solidFill>
                <a:latin typeface="Courier New" panose="02070309020205020404" pitchFamily="49" charset="0"/>
              </a:rPr>
              <a:t>'weight </a:t>
            </a:r>
            <a:r>
              <a:rPr lang="ko-KR" altLang="en-US" sz="1100" dirty="0">
                <a:solidFill>
                  <a:srgbClr val="666666"/>
                </a:solidFill>
                <a:latin typeface="Courier New" panose="02070309020205020404" pitchFamily="49" charset="0"/>
              </a:rPr>
              <a:t>최대값</a:t>
            </a:r>
            <a:r>
              <a:rPr lang="en-US" altLang="ko-KR" sz="1100" dirty="0">
                <a:solidFill>
                  <a:srgbClr val="666666"/>
                </a:solidFill>
                <a:latin typeface="Courier New" panose="02070309020205020404" pitchFamily="49" charset="0"/>
              </a:rPr>
              <a:t>'</a:t>
            </a:r>
            <a:r>
              <a:rPr lang="en-US" altLang="ko-KR" sz="1100" dirty="0">
                <a:solidFill>
                  <a:srgbClr val="000000"/>
                </a:solidFill>
                <a:latin typeface="Courier New" panose="02070309020205020404" pitchFamily="49" charset="0"/>
              </a:rPr>
              <a:t>)</a:t>
            </a:r>
            <a:endParaRPr lang="ko-KR" altLang="en-US" sz="1100" dirty="0">
              <a:solidFill>
                <a:srgbClr val="3B3B3B"/>
              </a:solidFill>
              <a:latin typeface="Courier New" panose="02070309020205020404" pitchFamily="49" charset="0"/>
            </a:endParaRPr>
          </a:p>
          <a:p>
            <a:pPr>
              <a:lnSpc>
                <a:spcPct val="120000"/>
              </a:lnSpc>
              <a:buNone/>
            </a:pPr>
            <a:r>
              <a:rPr lang="en-US" altLang="ko-KR" sz="1100" b="1" dirty="0">
                <a:solidFill>
                  <a:srgbClr val="45AE34"/>
                </a:solidFill>
                <a:latin typeface="Courier New" panose="02070309020205020404" pitchFamily="49" charset="0"/>
              </a:rPr>
              <a:t>print</a:t>
            </a:r>
            <a:r>
              <a:rPr lang="en-US" altLang="ko-KR" sz="1100" dirty="0">
                <a:solidFill>
                  <a:srgbClr val="000000"/>
                </a:solidFill>
                <a:latin typeface="Courier New" panose="02070309020205020404" pitchFamily="49" charset="0"/>
              </a:rPr>
              <a:t>(</a:t>
            </a:r>
            <a:r>
              <a:rPr lang="en-US" altLang="ko-KR" sz="1100" dirty="0" err="1">
                <a:solidFill>
                  <a:srgbClr val="3B3B3B"/>
                </a:solidFill>
                <a:latin typeface="Courier New" panose="02070309020205020404" pitchFamily="49" charset="0"/>
              </a:rPr>
              <a:t>np.</a:t>
            </a:r>
            <a:r>
              <a:rPr lang="en-US" altLang="ko-KR" sz="1100" b="1" dirty="0" err="1">
                <a:solidFill>
                  <a:srgbClr val="45AE34"/>
                </a:solidFill>
                <a:latin typeface="Courier New" panose="02070309020205020404" pitchFamily="49" charset="0"/>
              </a:rPr>
              <a:t>max</a:t>
            </a:r>
            <a:r>
              <a:rPr lang="en-US" altLang="ko-KR" sz="1100" dirty="0">
                <a:solidFill>
                  <a:srgbClr val="000000"/>
                </a:solidFill>
                <a:latin typeface="Courier New" panose="02070309020205020404" pitchFamily="49" charset="0"/>
              </a:rPr>
              <a:t>(</a:t>
            </a:r>
            <a:r>
              <a:rPr lang="en-US" altLang="ko-KR" sz="1100" dirty="0" err="1">
                <a:solidFill>
                  <a:srgbClr val="3B3B3B"/>
                </a:solidFill>
                <a:latin typeface="Courier New" panose="02070309020205020404" pitchFamily="49" charset="0"/>
              </a:rPr>
              <a:t>new_mpg</a:t>
            </a:r>
            <a:r>
              <a:rPr lang="en-US" altLang="ko-KR" sz="1100" dirty="0">
                <a:solidFill>
                  <a:srgbClr val="000000"/>
                </a:solidFill>
                <a:latin typeface="Courier New" panose="02070309020205020404" pitchFamily="49" charset="0"/>
              </a:rPr>
              <a:t>[:,</a:t>
            </a:r>
            <a:r>
              <a:rPr lang="en-US" altLang="ko-KR" sz="1100" dirty="0">
                <a:solidFill>
                  <a:srgbClr val="3B3B3B"/>
                </a:solidFill>
                <a:latin typeface="Courier New" panose="02070309020205020404" pitchFamily="49" charset="0"/>
              </a:rPr>
              <a:t> </a:t>
            </a:r>
            <a:r>
              <a:rPr lang="en-US" altLang="ko-KR" sz="1100" dirty="0">
                <a:solidFill>
                  <a:srgbClr val="A8017E"/>
                </a:solidFill>
                <a:latin typeface="Courier New" panose="02070309020205020404" pitchFamily="49" charset="0"/>
              </a:rPr>
              <a:t>2</a:t>
            </a:r>
            <a:r>
              <a:rPr lang="en-US" altLang="ko-KR" sz="1100" dirty="0">
                <a:solidFill>
                  <a:srgbClr val="000000"/>
                </a:solidFill>
                <a:latin typeface="Courier New" panose="02070309020205020404" pitchFamily="49" charset="0"/>
              </a:rPr>
              <a:t>]))</a:t>
            </a:r>
            <a:endParaRPr lang="en-US" altLang="ko-KR" sz="1100" dirty="0">
              <a:solidFill>
                <a:srgbClr val="3B3B3B"/>
              </a:solidFill>
              <a:latin typeface="Courier New" panose="02070309020205020404" pitchFamily="49" charset="0"/>
            </a:endParaRPr>
          </a:p>
          <a:p>
            <a:pPr>
              <a:lnSpc>
                <a:spcPct val="120000"/>
              </a:lnSpc>
              <a:buNone/>
            </a:pPr>
            <a:endParaRPr lang="en-US" altLang="ko-KR" sz="1100" dirty="0">
              <a:solidFill>
                <a:srgbClr val="3B3B3B"/>
              </a:solidFill>
              <a:latin typeface="Courier New" panose="02070309020205020404" pitchFamily="49" charset="0"/>
            </a:endParaRPr>
          </a:p>
          <a:p>
            <a:pPr>
              <a:lnSpc>
                <a:spcPct val="120000"/>
              </a:lnSpc>
              <a:buNone/>
            </a:pPr>
            <a:r>
              <a:rPr lang="en-US" altLang="ko-KR" sz="1100" dirty="0">
                <a:solidFill>
                  <a:srgbClr val="008000"/>
                </a:solidFill>
                <a:latin typeface="Courier New" panose="02070309020205020404" pitchFamily="49" charset="0"/>
              </a:rPr>
              <a:t># </a:t>
            </a:r>
            <a:r>
              <a:rPr lang="ko-KR" altLang="en-US" sz="1100" dirty="0">
                <a:solidFill>
                  <a:srgbClr val="008000"/>
                </a:solidFill>
                <a:latin typeface="Courier New" panose="02070309020205020404" pitchFamily="49" charset="0"/>
              </a:rPr>
              <a:t>각 열의 평균 구하기</a:t>
            </a:r>
            <a:endParaRPr lang="ko-KR" altLang="en-US" sz="1100" dirty="0">
              <a:solidFill>
                <a:srgbClr val="3B3B3B"/>
              </a:solidFill>
              <a:latin typeface="Courier New" panose="02070309020205020404" pitchFamily="49" charset="0"/>
            </a:endParaRPr>
          </a:p>
          <a:p>
            <a:pPr>
              <a:lnSpc>
                <a:spcPct val="120000"/>
              </a:lnSpc>
              <a:buNone/>
            </a:pPr>
            <a:r>
              <a:rPr lang="en-US" altLang="ko-KR" sz="1100" b="1" dirty="0">
                <a:solidFill>
                  <a:srgbClr val="45AE34"/>
                </a:solidFill>
                <a:latin typeface="Courier New" panose="02070309020205020404" pitchFamily="49" charset="0"/>
              </a:rPr>
              <a:t>print</a:t>
            </a:r>
            <a:r>
              <a:rPr lang="en-US" altLang="ko-KR" sz="1100" dirty="0">
                <a:solidFill>
                  <a:srgbClr val="000000"/>
                </a:solidFill>
                <a:latin typeface="Courier New" panose="02070309020205020404" pitchFamily="49" charset="0"/>
              </a:rPr>
              <a:t>(</a:t>
            </a:r>
            <a:r>
              <a:rPr lang="en-US" altLang="ko-KR" sz="1100" dirty="0">
                <a:solidFill>
                  <a:srgbClr val="666666"/>
                </a:solidFill>
                <a:latin typeface="Courier New" panose="02070309020205020404" pitchFamily="49" charset="0"/>
              </a:rPr>
              <a:t>'</a:t>
            </a:r>
            <a:r>
              <a:rPr lang="ko-KR" altLang="en-US" sz="1100" dirty="0">
                <a:solidFill>
                  <a:srgbClr val="666666"/>
                </a:solidFill>
                <a:latin typeface="Courier New" panose="02070309020205020404" pitchFamily="49" charset="0"/>
              </a:rPr>
              <a:t>각 열의 평균</a:t>
            </a:r>
            <a:r>
              <a:rPr lang="en-US" altLang="ko-KR" sz="1100" dirty="0">
                <a:solidFill>
                  <a:srgbClr val="666666"/>
                </a:solidFill>
                <a:latin typeface="Courier New" panose="02070309020205020404" pitchFamily="49" charset="0"/>
              </a:rPr>
              <a:t>'</a:t>
            </a:r>
            <a:r>
              <a:rPr lang="en-US" altLang="ko-KR" sz="1100" dirty="0">
                <a:solidFill>
                  <a:srgbClr val="000000"/>
                </a:solidFill>
                <a:latin typeface="Courier New" panose="02070309020205020404" pitchFamily="49" charset="0"/>
              </a:rPr>
              <a:t>)</a:t>
            </a:r>
            <a:endParaRPr lang="ko-KR" altLang="en-US" sz="1100" dirty="0">
              <a:solidFill>
                <a:srgbClr val="3B3B3B"/>
              </a:solidFill>
              <a:latin typeface="Courier New" panose="02070309020205020404" pitchFamily="49" charset="0"/>
            </a:endParaRPr>
          </a:p>
          <a:p>
            <a:pPr>
              <a:lnSpc>
                <a:spcPct val="120000"/>
              </a:lnSpc>
              <a:buNone/>
            </a:pPr>
            <a:r>
              <a:rPr lang="en-US" altLang="ko-KR" sz="1100" dirty="0" err="1">
                <a:solidFill>
                  <a:srgbClr val="3B3B3B"/>
                </a:solidFill>
                <a:latin typeface="Courier New" panose="02070309020205020404" pitchFamily="49" charset="0"/>
              </a:rPr>
              <a:t>column_mean</a:t>
            </a:r>
            <a:r>
              <a:rPr lang="en-US" altLang="ko-KR" sz="1100" dirty="0">
                <a:solidFill>
                  <a:srgbClr val="3B3B3B"/>
                </a:solidFill>
                <a:latin typeface="Courier New" panose="02070309020205020404" pitchFamily="49" charset="0"/>
              </a:rPr>
              <a:t> </a:t>
            </a:r>
            <a:r>
              <a:rPr lang="en-US" altLang="ko-KR" sz="1100" b="1" dirty="0">
                <a:solidFill>
                  <a:srgbClr val="006699"/>
                </a:solidFill>
                <a:latin typeface="Courier New" panose="02070309020205020404" pitchFamily="49" charset="0"/>
              </a:rPr>
              <a:t>=</a:t>
            </a:r>
            <a:r>
              <a:rPr lang="en-US" altLang="ko-KR" sz="1100" dirty="0">
                <a:solidFill>
                  <a:srgbClr val="3B3B3B"/>
                </a:solidFill>
                <a:latin typeface="Courier New" panose="02070309020205020404" pitchFamily="49" charset="0"/>
              </a:rPr>
              <a:t> </a:t>
            </a:r>
            <a:r>
              <a:rPr lang="en-US" altLang="ko-KR" sz="1100" dirty="0" err="1">
                <a:solidFill>
                  <a:srgbClr val="3B3B3B"/>
                </a:solidFill>
                <a:latin typeface="Courier New" panose="02070309020205020404" pitchFamily="49" charset="0"/>
              </a:rPr>
              <a:t>np.mean</a:t>
            </a:r>
            <a:r>
              <a:rPr lang="en-US" altLang="ko-KR" sz="1100" dirty="0">
                <a:solidFill>
                  <a:srgbClr val="000000"/>
                </a:solidFill>
                <a:latin typeface="Courier New" panose="02070309020205020404" pitchFamily="49" charset="0"/>
              </a:rPr>
              <a:t>(</a:t>
            </a:r>
            <a:r>
              <a:rPr lang="en-US" altLang="ko-KR" sz="1100" dirty="0" err="1">
                <a:solidFill>
                  <a:srgbClr val="3B3B3B"/>
                </a:solidFill>
                <a:latin typeface="Courier New" panose="02070309020205020404" pitchFamily="49" charset="0"/>
              </a:rPr>
              <a:t>new_mpg</a:t>
            </a:r>
            <a:r>
              <a:rPr lang="en-US" altLang="ko-KR" sz="1100" dirty="0">
                <a:solidFill>
                  <a:srgbClr val="000000"/>
                </a:solidFill>
                <a:latin typeface="Courier New" panose="02070309020205020404" pitchFamily="49" charset="0"/>
              </a:rPr>
              <a:t>,</a:t>
            </a:r>
            <a:r>
              <a:rPr lang="en-US" altLang="ko-KR" sz="1100" dirty="0">
                <a:solidFill>
                  <a:srgbClr val="3B3B3B"/>
                </a:solidFill>
                <a:latin typeface="Courier New" panose="02070309020205020404" pitchFamily="49" charset="0"/>
              </a:rPr>
              <a:t> axis</a:t>
            </a:r>
            <a:r>
              <a:rPr lang="en-US" altLang="ko-KR" sz="1100" b="1" dirty="0">
                <a:solidFill>
                  <a:srgbClr val="006699"/>
                </a:solidFill>
                <a:latin typeface="Courier New" panose="02070309020205020404" pitchFamily="49" charset="0"/>
              </a:rPr>
              <a:t>=</a:t>
            </a:r>
            <a:r>
              <a:rPr lang="en-US" altLang="ko-KR" sz="1100" dirty="0">
                <a:solidFill>
                  <a:srgbClr val="A8017E"/>
                </a:solidFill>
                <a:latin typeface="Courier New" panose="02070309020205020404" pitchFamily="49" charset="0"/>
              </a:rPr>
              <a:t>0</a:t>
            </a:r>
            <a:r>
              <a:rPr lang="en-US" altLang="ko-KR" sz="1100" dirty="0">
                <a:solidFill>
                  <a:srgbClr val="000000"/>
                </a:solidFill>
                <a:latin typeface="Courier New" panose="02070309020205020404" pitchFamily="49" charset="0"/>
              </a:rPr>
              <a:t>)</a:t>
            </a:r>
            <a:endParaRPr lang="en-US" altLang="ko-KR" sz="1100" dirty="0">
              <a:solidFill>
                <a:srgbClr val="3B3B3B"/>
              </a:solidFill>
              <a:latin typeface="Courier New" panose="02070309020205020404" pitchFamily="49" charset="0"/>
            </a:endParaRPr>
          </a:p>
          <a:p>
            <a:pPr>
              <a:lnSpc>
                <a:spcPct val="120000"/>
              </a:lnSpc>
              <a:buNone/>
            </a:pPr>
            <a:r>
              <a:rPr lang="en-US" altLang="ko-KR" sz="1100" b="1" dirty="0">
                <a:solidFill>
                  <a:srgbClr val="45AE34"/>
                </a:solidFill>
                <a:latin typeface="Courier New" panose="02070309020205020404" pitchFamily="49" charset="0"/>
              </a:rPr>
              <a:t>print</a:t>
            </a:r>
            <a:r>
              <a:rPr lang="en-US" altLang="ko-KR" sz="1100" dirty="0">
                <a:solidFill>
                  <a:srgbClr val="000000"/>
                </a:solidFill>
                <a:latin typeface="Courier New" panose="02070309020205020404" pitchFamily="49" charset="0"/>
              </a:rPr>
              <a:t>(</a:t>
            </a:r>
            <a:r>
              <a:rPr lang="en-US" altLang="ko-KR" sz="1100" dirty="0">
                <a:solidFill>
                  <a:srgbClr val="666666"/>
                </a:solidFill>
                <a:latin typeface="Courier New" panose="02070309020205020404" pitchFamily="49" charset="0"/>
              </a:rPr>
              <a:t>'mpg </a:t>
            </a:r>
            <a:r>
              <a:rPr lang="ko-KR" altLang="en-US" sz="1100" dirty="0">
                <a:solidFill>
                  <a:srgbClr val="666666"/>
                </a:solidFill>
                <a:latin typeface="Courier New" panose="02070309020205020404" pitchFamily="49" charset="0"/>
              </a:rPr>
              <a:t>평균</a:t>
            </a:r>
            <a:r>
              <a:rPr lang="en-US" altLang="ko-KR" sz="1100" dirty="0">
                <a:solidFill>
                  <a:srgbClr val="666666"/>
                </a:solidFill>
                <a:latin typeface="Courier New" panose="02070309020205020404" pitchFamily="49" charset="0"/>
              </a:rPr>
              <a:t>:'</a:t>
            </a:r>
            <a:r>
              <a:rPr lang="en-US" altLang="ko-KR" sz="1100" dirty="0">
                <a:solidFill>
                  <a:srgbClr val="000000"/>
                </a:solidFill>
                <a:latin typeface="Courier New" panose="02070309020205020404" pitchFamily="49" charset="0"/>
              </a:rPr>
              <a:t>,</a:t>
            </a:r>
            <a:r>
              <a:rPr lang="ko-KR" altLang="en-US" sz="1100" dirty="0">
                <a:solidFill>
                  <a:srgbClr val="3B3B3B"/>
                </a:solidFill>
                <a:latin typeface="Courier New" panose="02070309020205020404" pitchFamily="49" charset="0"/>
              </a:rPr>
              <a:t> </a:t>
            </a:r>
            <a:r>
              <a:rPr lang="en-US" altLang="ko-KR" sz="1100" dirty="0" err="1">
                <a:solidFill>
                  <a:srgbClr val="3B3B3B"/>
                </a:solidFill>
                <a:latin typeface="Courier New" panose="02070309020205020404" pitchFamily="49" charset="0"/>
              </a:rPr>
              <a:t>column_mean</a:t>
            </a:r>
            <a:r>
              <a:rPr lang="en-US" altLang="ko-KR" sz="1100" dirty="0">
                <a:solidFill>
                  <a:srgbClr val="000000"/>
                </a:solidFill>
                <a:latin typeface="Courier New" panose="02070309020205020404" pitchFamily="49" charset="0"/>
              </a:rPr>
              <a:t>[</a:t>
            </a:r>
            <a:r>
              <a:rPr lang="en-US" altLang="ko-KR" sz="1100" dirty="0">
                <a:solidFill>
                  <a:srgbClr val="A8017E"/>
                </a:solidFill>
                <a:latin typeface="Courier New" panose="02070309020205020404" pitchFamily="49" charset="0"/>
              </a:rPr>
              <a:t>0</a:t>
            </a:r>
            <a:r>
              <a:rPr lang="en-US" altLang="ko-KR" sz="1100" dirty="0">
                <a:solidFill>
                  <a:srgbClr val="000000"/>
                </a:solidFill>
                <a:latin typeface="Courier New" panose="02070309020205020404" pitchFamily="49" charset="0"/>
              </a:rPr>
              <a:t>])</a:t>
            </a:r>
            <a:endParaRPr lang="en-US" altLang="ko-KR" sz="1100" dirty="0">
              <a:solidFill>
                <a:srgbClr val="3B3B3B"/>
              </a:solidFill>
              <a:latin typeface="Courier New" panose="02070309020205020404" pitchFamily="49" charset="0"/>
            </a:endParaRPr>
          </a:p>
          <a:p>
            <a:pPr>
              <a:lnSpc>
                <a:spcPct val="120000"/>
              </a:lnSpc>
              <a:buNone/>
            </a:pPr>
            <a:r>
              <a:rPr lang="en-US" altLang="ko-KR" sz="1100" b="1" dirty="0">
                <a:solidFill>
                  <a:srgbClr val="45AE34"/>
                </a:solidFill>
                <a:latin typeface="Courier New" panose="02070309020205020404" pitchFamily="49" charset="0"/>
              </a:rPr>
              <a:t>print</a:t>
            </a:r>
            <a:r>
              <a:rPr lang="en-US" altLang="ko-KR" sz="1100" dirty="0">
                <a:solidFill>
                  <a:srgbClr val="000000"/>
                </a:solidFill>
                <a:latin typeface="Courier New" panose="02070309020205020404" pitchFamily="49" charset="0"/>
              </a:rPr>
              <a:t>(</a:t>
            </a:r>
            <a:r>
              <a:rPr lang="en-US" altLang="ko-KR" sz="1100" dirty="0">
                <a:solidFill>
                  <a:srgbClr val="666666"/>
                </a:solidFill>
                <a:latin typeface="Courier New" panose="02070309020205020404" pitchFamily="49" charset="0"/>
              </a:rPr>
              <a:t>'horsepower </a:t>
            </a:r>
            <a:r>
              <a:rPr lang="ko-KR" altLang="en-US" sz="1100" dirty="0">
                <a:solidFill>
                  <a:srgbClr val="666666"/>
                </a:solidFill>
                <a:latin typeface="Courier New" panose="02070309020205020404" pitchFamily="49" charset="0"/>
              </a:rPr>
              <a:t>평균</a:t>
            </a:r>
            <a:r>
              <a:rPr lang="en-US" altLang="ko-KR" sz="1100" dirty="0">
                <a:solidFill>
                  <a:srgbClr val="666666"/>
                </a:solidFill>
                <a:latin typeface="Courier New" panose="02070309020205020404" pitchFamily="49" charset="0"/>
              </a:rPr>
              <a:t>:'</a:t>
            </a:r>
            <a:r>
              <a:rPr lang="en-US" altLang="ko-KR" sz="1100" dirty="0">
                <a:solidFill>
                  <a:srgbClr val="000000"/>
                </a:solidFill>
                <a:latin typeface="Courier New" panose="02070309020205020404" pitchFamily="49" charset="0"/>
              </a:rPr>
              <a:t>,</a:t>
            </a:r>
            <a:r>
              <a:rPr lang="ko-KR" altLang="en-US" sz="1100" dirty="0">
                <a:solidFill>
                  <a:srgbClr val="3B3B3B"/>
                </a:solidFill>
                <a:latin typeface="Courier New" panose="02070309020205020404" pitchFamily="49" charset="0"/>
              </a:rPr>
              <a:t> </a:t>
            </a:r>
            <a:r>
              <a:rPr lang="en-US" altLang="ko-KR" sz="1100" dirty="0" err="1">
                <a:solidFill>
                  <a:srgbClr val="3B3B3B"/>
                </a:solidFill>
                <a:latin typeface="Courier New" panose="02070309020205020404" pitchFamily="49" charset="0"/>
              </a:rPr>
              <a:t>column_mean</a:t>
            </a:r>
            <a:r>
              <a:rPr lang="en-US" altLang="ko-KR" sz="1100" dirty="0">
                <a:solidFill>
                  <a:srgbClr val="000000"/>
                </a:solidFill>
                <a:latin typeface="Courier New" panose="02070309020205020404" pitchFamily="49" charset="0"/>
              </a:rPr>
              <a:t>[</a:t>
            </a:r>
            <a:r>
              <a:rPr lang="en-US" altLang="ko-KR" sz="1100" dirty="0">
                <a:solidFill>
                  <a:srgbClr val="A8017E"/>
                </a:solidFill>
                <a:latin typeface="Courier New" panose="02070309020205020404" pitchFamily="49" charset="0"/>
              </a:rPr>
              <a:t>1</a:t>
            </a:r>
            <a:r>
              <a:rPr lang="en-US" altLang="ko-KR" sz="1100" dirty="0">
                <a:solidFill>
                  <a:srgbClr val="000000"/>
                </a:solidFill>
                <a:latin typeface="Courier New" panose="02070309020205020404" pitchFamily="49" charset="0"/>
              </a:rPr>
              <a:t>])</a:t>
            </a:r>
            <a:endParaRPr lang="en-US" altLang="ko-KR" sz="1100" dirty="0">
              <a:solidFill>
                <a:srgbClr val="3B3B3B"/>
              </a:solidFill>
              <a:latin typeface="Courier New" panose="02070309020205020404" pitchFamily="49" charset="0"/>
            </a:endParaRPr>
          </a:p>
          <a:p>
            <a:pPr>
              <a:lnSpc>
                <a:spcPct val="120000"/>
              </a:lnSpc>
              <a:buNone/>
            </a:pPr>
            <a:r>
              <a:rPr lang="en-US" altLang="ko-KR" sz="1100" b="1" dirty="0">
                <a:solidFill>
                  <a:srgbClr val="45AE34"/>
                </a:solidFill>
                <a:latin typeface="Courier New" panose="02070309020205020404" pitchFamily="49" charset="0"/>
              </a:rPr>
              <a:t>print</a:t>
            </a:r>
            <a:r>
              <a:rPr lang="en-US" altLang="ko-KR" sz="1100" dirty="0">
                <a:solidFill>
                  <a:srgbClr val="000000"/>
                </a:solidFill>
                <a:latin typeface="Courier New" panose="02070309020205020404" pitchFamily="49" charset="0"/>
              </a:rPr>
              <a:t>(</a:t>
            </a:r>
            <a:r>
              <a:rPr lang="en-US" altLang="ko-KR" sz="1100" dirty="0">
                <a:solidFill>
                  <a:srgbClr val="666666"/>
                </a:solidFill>
                <a:latin typeface="Courier New" panose="02070309020205020404" pitchFamily="49" charset="0"/>
              </a:rPr>
              <a:t>'weight </a:t>
            </a:r>
            <a:r>
              <a:rPr lang="ko-KR" altLang="en-US" sz="1100" dirty="0">
                <a:solidFill>
                  <a:srgbClr val="666666"/>
                </a:solidFill>
                <a:latin typeface="Courier New" panose="02070309020205020404" pitchFamily="49" charset="0"/>
              </a:rPr>
              <a:t>평균</a:t>
            </a:r>
            <a:r>
              <a:rPr lang="en-US" altLang="ko-KR" sz="1100" dirty="0">
                <a:solidFill>
                  <a:srgbClr val="666666"/>
                </a:solidFill>
                <a:latin typeface="Courier New" panose="02070309020205020404" pitchFamily="49" charset="0"/>
              </a:rPr>
              <a:t>:'</a:t>
            </a:r>
            <a:r>
              <a:rPr lang="en-US" altLang="ko-KR" sz="1100" dirty="0">
                <a:solidFill>
                  <a:srgbClr val="000000"/>
                </a:solidFill>
                <a:latin typeface="Courier New" panose="02070309020205020404" pitchFamily="49" charset="0"/>
              </a:rPr>
              <a:t>,</a:t>
            </a:r>
            <a:r>
              <a:rPr lang="ko-KR" altLang="en-US" sz="1100" dirty="0">
                <a:solidFill>
                  <a:srgbClr val="3B3B3B"/>
                </a:solidFill>
                <a:latin typeface="Courier New" panose="02070309020205020404" pitchFamily="49" charset="0"/>
              </a:rPr>
              <a:t> </a:t>
            </a:r>
            <a:r>
              <a:rPr lang="en-US" altLang="ko-KR" sz="1100" dirty="0" err="1">
                <a:solidFill>
                  <a:srgbClr val="3B3B3B"/>
                </a:solidFill>
                <a:latin typeface="Courier New" panose="02070309020205020404" pitchFamily="49" charset="0"/>
              </a:rPr>
              <a:t>column_mean</a:t>
            </a:r>
            <a:r>
              <a:rPr lang="en-US" altLang="ko-KR" sz="1100" dirty="0">
                <a:solidFill>
                  <a:srgbClr val="000000"/>
                </a:solidFill>
                <a:latin typeface="Courier New" panose="02070309020205020404" pitchFamily="49" charset="0"/>
              </a:rPr>
              <a:t>[</a:t>
            </a:r>
            <a:r>
              <a:rPr lang="en-US" altLang="ko-KR" sz="1100" dirty="0">
                <a:solidFill>
                  <a:srgbClr val="A8017E"/>
                </a:solidFill>
                <a:latin typeface="Courier New" panose="02070309020205020404" pitchFamily="49" charset="0"/>
              </a:rPr>
              <a:t>2</a:t>
            </a:r>
            <a:r>
              <a:rPr lang="en-US" altLang="ko-KR" sz="1100" dirty="0">
                <a:solidFill>
                  <a:srgbClr val="000000"/>
                </a:solidFill>
                <a:latin typeface="Courier New" panose="02070309020205020404" pitchFamily="49" charset="0"/>
              </a:rPr>
              <a:t>])</a:t>
            </a:r>
          </a:p>
          <a:p>
            <a:pPr>
              <a:lnSpc>
                <a:spcPct val="120000"/>
              </a:lnSpc>
              <a:buNone/>
            </a:pPr>
            <a:endParaRPr lang="en-US" altLang="ko-KR" sz="11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>
              <a:lnSpc>
                <a:spcPts val="1425"/>
              </a:lnSpc>
              <a:buNone/>
            </a:pPr>
            <a:r>
              <a:rPr lang="en-US" altLang="ko-KR" sz="1100" dirty="0">
                <a:solidFill>
                  <a:srgbClr val="008000"/>
                </a:solidFill>
                <a:latin typeface="Courier New" panose="02070309020205020404" pitchFamily="49" charset="0"/>
              </a:rPr>
              <a:t># weight</a:t>
            </a:r>
            <a:r>
              <a:rPr lang="ko-KR" altLang="en-US" sz="1100" dirty="0">
                <a:solidFill>
                  <a:srgbClr val="008000"/>
                </a:solidFill>
                <a:latin typeface="Courier New" panose="02070309020205020404" pitchFamily="49" charset="0"/>
              </a:rPr>
              <a:t>가 </a:t>
            </a:r>
            <a:r>
              <a:rPr lang="en-US" altLang="ko-KR" sz="1100" dirty="0">
                <a:solidFill>
                  <a:srgbClr val="008000"/>
                </a:solidFill>
                <a:latin typeface="Courier New" panose="02070309020205020404" pitchFamily="49" charset="0"/>
              </a:rPr>
              <a:t>3000 </a:t>
            </a:r>
            <a:r>
              <a:rPr lang="ko-KR" altLang="en-US" sz="1100" dirty="0">
                <a:solidFill>
                  <a:srgbClr val="008000"/>
                </a:solidFill>
                <a:latin typeface="Courier New" panose="02070309020205020404" pitchFamily="49" charset="0"/>
              </a:rPr>
              <a:t>이상인 데이터만 출력</a:t>
            </a:r>
            <a:endParaRPr lang="ko-KR" altLang="en-US" sz="1100" dirty="0">
              <a:solidFill>
                <a:srgbClr val="3B3B3B"/>
              </a:solidFill>
              <a:latin typeface="Courier New" panose="02070309020205020404" pitchFamily="49" charset="0"/>
            </a:endParaRPr>
          </a:p>
          <a:p>
            <a:pPr>
              <a:lnSpc>
                <a:spcPts val="1425"/>
              </a:lnSpc>
              <a:buNone/>
            </a:pPr>
            <a:r>
              <a:rPr lang="en-US" altLang="ko-KR" sz="1100" b="1" dirty="0">
                <a:solidFill>
                  <a:srgbClr val="45AE34"/>
                </a:solidFill>
                <a:latin typeface="Courier New" panose="02070309020205020404" pitchFamily="49" charset="0"/>
              </a:rPr>
              <a:t>print</a:t>
            </a:r>
            <a:r>
              <a:rPr lang="en-US" altLang="ko-KR" sz="1100" dirty="0">
                <a:solidFill>
                  <a:srgbClr val="000000"/>
                </a:solidFill>
                <a:latin typeface="Courier New" panose="02070309020205020404" pitchFamily="49" charset="0"/>
              </a:rPr>
              <a:t>(</a:t>
            </a:r>
            <a:r>
              <a:rPr lang="en-US" altLang="ko-KR" sz="1100" dirty="0">
                <a:solidFill>
                  <a:srgbClr val="666666"/>
                </a:solidFill>
                <a:latin typeface="Courier New" panose="02070309020205020404" pitchFamily="49" charset="0"/>
              </a:rPr>
              <a:t>'weight &gt;= 3000'</a:t>
            </a:r>
            <a:r>
              <a:rPr lang="en-US" altLang="ko-KR" sz="1100" dirty="0">
                <a:solidFill>
                  <a:srgbClr val="000000"/>
                </a:solidFill>
                <a:latin typeface="Courier New" panose="02070309020205020404" pitchFamily="49" charset="0"/>
              </a:rPr>
              <a:t>)</a:t>
            </a:r>
            <a:endParaRPr lang="en-US" altLang="ko-KR" sz="1100" dirty="0">
              <a:solidFill>
                <a:srgbClr val="3B3B3B"/>
              </a:solidFill>
              <a:latin typeface="Courier New" panose="02070309020205020404" pitchFamily="49" charset="0"/>
            </a:endParaRPr>
          </a:p>
          <a:p>
            <a:pPr>
              <a:lnSpc>
                <a:spcPts val="1425"/>
              </a:lnSpc>
              <a:buNone/>
            </a:pPr>
            <a:r>
              <a:rPr lang="en-US" altLang="ko-KR" sz="1100" dirty="0">
                <a:solidFill>
                  <a:srgbClr val="3B3B3B"/>
                </a:solidFill>
                <a:latin typeface="Courier New" panose="02070309020205020404" pitchFamily="49" charset="0"/>
              </a:rPr>
              <a:t>condition1 </a:t>
            </a:r>
            <a:r>
              <a:rPr lang="en-US" altLang="ko-KR" sz="1100" b="1" dirty="0">
                <a:solidFill>
                  <a:srgbClr val="006699"/>
                </a:solidFill>
                <a:latin typeface="Courier New" panose="02070309020205020404" pitchFamily="49" charset="0"/>
              </a:rPr>
              <a:t>=</a:t>
            </a:r>
            <a:r>
              <a:rPr lang="en-US" altLang="ko-KR" sz="1100" dirty="0">
                <a:solidFill>
                  <a:srgbClr val="3B3B3B"/>
                </a:solidFill>
                <a:latin typeface="Courier New" panose="02070309020205020404" pitchFamily="49" charset="0"/>
              </a:rPr>
              <a:t> </a:t>
            </a:r>
            <a:r>
              <a:rPr lang="en-US" altLang="ko-KR" sz="1100" dirty="0" err="1">
                <a:solidFill>
                  <a:srgbClr val="3B3B3B"/>
                </a:solidFill>
                <a:latin typeface="Courier New" panose="02070309020205020404" pitchFamily="49" charset="0"/>
              </a:rPr>
              <a:t>new_mpg</a:t>
            </a:r>
            <a:r>
              <a:rPr lang="en-US" altLang="ko-KR" sz="1100" dirty="0">
                <a:solidFill>
                  <a:srgbClr val="000000"/>
                </a:solidFill>
                <a:latin typeface="Courier New" panose="02070309020205020404" pitchFamily="49" charset="0"/>
              </a:rPr>
              <a:t>[:,</a:t>
            </a:r>
            <a:r>
              <a:rPr lang="en-US" altLang="ko-KR" sz="1100" dirty="0">
                <a:solidFill>
                  <a:srgbClr val="3B3B3B"/>
                </a:solidFill>
                <a:latin typeface="Courier New" panose="02070309020205020404" pitchFamily="49" charset="0"/>
              </a:rPr>
              <a:t> </a:t>
            </a:r>
            <a:r>
              <a:rPr lang="en-US" altLang="ko-KR" sz="1100" dirty="0">
                <a:solidFill>
                  <a:srgbClr val="A8017E"/>
                </a:solidFill>
                <a:latin typeface="Courier New" panose="02070309020205020404" pitchFamily="49" charset="0"/>
              </a:rPr>
              <a:t>2</a:t>
            </a:r>
            <a:r>
              <a:rPr lang="en-US" altLang="ko-KR" sz="1100" dirty="0">
                <a:solidFill>
                  <a:srgbClr val="000000"/>
                </a:solidFill>
                <a:latin typeface="Courier New" panose="02070309020205020404" pitchFamily="49" charset="0"/>
              </a:rPr>
              <a:t>]</a:t>
            </a:r>
            <a:r>
              <a:rPr lang="en-US" altLang="ko-KR" sz="1100" dirty="0">
                <a:solidFill>
                  <a:srgbClr val="3B3B3B"/>
                </a:solidFill>
                <a:latin typeface="Courier New" panose="02070309020205020404" pitchFamily="49" charset="0"/>
              </a:rPr>
              <a:t> </a:t>
            </a:r>
            <a:r>
              <a:rPr lang="en-US" altLang="ko-KR" sz="1100" b="1" dirty="0">
                <a:solidFill>
                  <a:srgbClr val="006699"/>
                </a:solidFill>
                <a:latin typeface="Courier New" panose="02070309020205020404" pitchFamily="49" charset="0"/>
              </a:rPr>
              <a:t>&gt;=</a:t>
            </a:r>
            <a:r>
              <a:rPr lang="en-US" altLang="ko-KR" sz="1100" dirty="0">
                <a:solidFill>
                  <a:srgbClr val="3B3B3B"/>
                </a:solidFill>
                <a:latin typeface="Courier New" panose="02070309020205020404" pitchFamily="49" charset="0"/>
              </a:rPr>
              <a:t> </a:t>
            </a:r>
            <a:r>
              <a:rPr lang="en-US" altLang="ko-KR" sz="1100" dirty="0">
                <a:solidFill>
                  <a:srgbClr val="A8017E"/>
                </a:solidFill>
                <a:latin typeface="Courier New" panose="02070309020205020404" pitchFamily="49" charset="0"/>
              </a:rPr>
              <a:t>3000</a:t>
            </a:r>
            <a:endParaRPr lang="en-US" altLang="ko-KR" sz="1100" dirty="0">
              <a:solidFill>
                <a:srgbClr val="3B3B3B"/>
              </a:solidFill>
              <a:latin typeface="Courier New" panose="02070309020205020404" pitchFamily="49" charset="0"/>
            </a:endParaRPr>
          </a:p>
          <a:p>
            <a:pPr>
              <a:lnSpc>
                <a:spcPts val="1425"/>
              </a:lnSpc>
              <a:buNone/>
            </a:pPr>
            <a:r>
              <a:rPr lang="en-US" altLang="ko-KR" sz="1100" b="1" dirty="0">
                <a:solidFill>
                  <a:srgbClr val="45AE34"/>
                </a:solidFill>
                <a:latin typeface="Courier New" panose="02070309020205020404" pitchFamily="49" charset="0"/>
              </a:rPr>
              <a:t>print</a:t>
            </a:r>
            <a:r>
              <a:rPr lang="en-US" altLang="ko-KR" sz="1100" dirty="0">
                <a:solidFill>
                  <a:srgbClr val="000000"/>
                </a:solidFill>
                <a:latin typeface="Courier New" panose="02070309020205020404" pitchFamily="49" charset="0"/>
              </a:rPr>
              <a:t>(</a:t>
            </a:r>
            <a:r>
              <a:rPr lang="en-US" altLang="ko-KR" sz="1100" dirty="0" err="1">
                <a:solidFill>
                  <a:srgbClr val="3B3B3B"/>
                </a:solidFill>
                <a:latin typeface="Courier New" panose="02070309020205020404" pitchFamily="49" charset="0"/>
              </a:rPr>
              <a:t>new_mpg</a:t>
            </a:r>
            <a:r>
              <a:rPr lang="en-US" altLang="ko-KR" sz="1100" dirty="0">
                <a:solidFill>
                  <a:srgbClr val="000000"/>
                </a:solidFill>
                <a:latin typeface="Courier New" panose="02070309020205020404" pitchFamily="49" charset="0"/>
              </a:rPr>
              <a:t>[</a:t>
            </a:r>
            <a:r>
              <a:rPr lang="en-US" altLang="ko-KR" sz="1100" dirty="0">
                <a:solidFill>
                  <a:srgbClr val="3B3B3B"/>
                </a:solidFill>
                <a:latin typeface="Courier New" panose="02070309020205020404" pitchFamily="49" charset="0"/>
              </a:rPr>
              <a:t>condition1</a:t>
            </a:r>
            <a:r>
              <a:rPr lang="en-US" altLang="ko-KR" sz="1100" dirty="0">
                <a:solidFill>
                  <a:srgbClr val="000000"/>
                </a:solidFill>
                <a:latin typeface="Courier New" panose="02070309020205020404" pitchFamily="49" charset="0"/>
              </a:rPr>
              <a:t>])</a:t>
            </a:r>
          </a:p>
          <a:p>
            <a:pPr>
              <a:lnSpc>
                <a:spcPts val="1425"/>
              </a:lnSpc>
              <a:buNone/>
            </a:pPr>
            <a:endParaRPr lang="en-US" altLang="ko-KR" sz="1100" dirty="0">
              <a:solidFill>
                <a:srgbClr val="3B3B3B"/>
              </a:solidFill>
              <a:latin typeface="Courier New" panose="02070309020205020404" pitchFamily="49" charset="0"/>
            </a:endParaRPr>
          </a:p>
          <a:p>
            <a:pPr>
              <a:lnSpc>
                <a:spcPts val="1425"/>
              </a:lnSpc>
              <a:buNone/>
            </a:pPr>
            <a:br>
              <a:rPr lang="en-US" altLang="ko-KR" sz="1100" dirty="0">
                <a:solidFill>
                  <a:srgbClr val="3B3B3B"/>
                </a:solidFill>
                <a:latin typeface="Courier New" panose="02070309020205020404" pitchFamily="49" charset="0"/>
              </a:rPr>
            </a:br>
            <a:r>
              <a:rPr lang="en-US" altLang="ko-KR" sz="1100" dirty="0">
                <a:solidFill>
                  <a:srgbClr val="008000"/>
                </a:solidFill>
                <a:latin typeface="Courier New" panose="02070309020205020404" pitchFamily="49" charset="0"/>
              </a:rPr>
              <a:t># </a:t>
            </a:r>
            <a:r>
              <a:rPr lang="ko-KR" altLang="en-US" sz="1100" dirty="0">
                <a:solidFill>
                  <a:srgbClr val="008000"/>
                </a:solidFill>
                <a:latin typeface="Courier New" panose="02070309020205020404" pitchFamily="49" charset="0"/>
              </a:rPr>
              <a:t>연비</a:t>
            </a:r>
            <a:r>
              <a:rPr lang="en-US" altLang="ko-KR" sz="1100" dirty="0">
                <a:solidFill>
                  <a:srgbClr val="008000"/>
                </a:solidFill>
                <a:latin typeface="Courier New" panose="02070309020205020404" pitchFamily="49" charset="0"/>
              </a:rPr>
              <a:t>(mpg)</a:t>
            </a:r>
            <a:r>
              <a:rPr lang="ko-KR" altLang="en-US" sz="1100" dirty="0">
                <a:solidFill>
                  <a:srgbClr val="008000"/>
                </a:solidFill>
                <a:latin typeface="Courier New" panose="02070309020205020404" pitchFamily="49" charset="0"/>
              </a:rPr>
              <a:t>가 </a:t>
            </a:r>
            <a:r>
              <a:rPr lang="en-US" altLang="ko-KR" sz="1100" dirty="0">
                <a:solidFill>
                  <a:srgbClr val="008000"/>
                </a:solidFill>
                <a:latin typeface="Courier New" panose="02070309020205020404" pitchFamily="49" charset="0"/>
              </a:rPr>
              <a:t>30 </a:t>
            </a:r>
            <a:r>
              <a:rPr lang="ko-KR" altLang="en-US" sz="1100" dirty="0">
                <a:solidFill>
                  <a:srgbClr val="008000"/>
                </a:solidFill>
                <a:latin typeface="Courier New" panose="02070309020205020404" pitchFamily="49" charset="0"/>
              </a:rPr>
              <a:t>이상인 자동차 출력</a:t>
            </a:r>
            <a:endParaRPr lang="ko-KR" altLang="en-US" sz="1100" dirty="0">
              <a:solidFill>
                <a:srgbClr val="3B3B3B"/>
              </a:solidFill>
              <a:latin typeface="Courier New" panose="02070309020205020404" pitchFamily="49" charset="0"/>
            </a:endParaRPr>
          </a:p>
          <a:p>
            <a:pPr>
              <a:lnSpc>
                <a:spcPts val="1425"/>
              </a:lnSpc>
              <a:buNone/>
            </a:pPr>
            <a:r>
              <a:rPr lang="en-US" altLang="ko-KR" sz="1100" b="1" dirty="0">
                <a:solidFill>
                  <a:srgbClr val="45AE34"/>
                </a:solidFill>
                <a:latin typeface="Courier New" panose="02070309020205020404" pitchFamily="49" charset="0"/>
              </a:rPr>
              <a:t>print</a:t>
            </a:r>
            <a:r>
              <a:rPr lang="en-US" altLang="ko-KR" sz="1100" dirty="0">
                <a:solidFill>
                  <a:srgbClr val="000000"/>
                </a:solidFill>
                <a:latin typeface="Courier New" panose="02070309020205020404" pitchFamily="49" charset="0"/>
              </a:rPr>
              <a:t>(</a:t>
            </a:r>
            <a:r>
              <a:rPr lang="en-US" altLang="ko-KR" sz="1100" dirty="0">
                <a:solidFill>
                  <a:srgbClr val="666666"/>
                </a:solidFill>
                <a:latin typeface="Courier New" panose="02070309020205020404" pitchFamily="49" charset="0"/>
              </a:rPr>
              <a:t>'mpg &gt;= 30'</a:t>
            </a:r>
            <a:r>
              <a:rPr lang="en-US" altLang="ko-KR" sz="1100" dirty="0">
                <a:solidFill>
                  <a:srgbClr val="000000"/>
                </a:solidFill>
                <a:latin typeface="Courier New" panose="02070309020205020404" pitchFamily="49" charset="0"/>
              </a:rPr>
              <a:t>)</a:t>
            </a:r>
            <a:endParaRPr lang="en-US" altLang="ko-KR" sz="1100" dirty="0">
              <a:solidFill>
                <a:srgbClr val="3B3B3B"/>
              </a:solidFill>
              <a:latin typeface="Courier New" panose="02070309020205020404" pitchFamily="49" charset="0"/>
            </a:endParaRPr>
          </a:p>
          <a:p>
            <a:pPr>
              <a:lnSpc>
                <a:spcPts val="1425"/>
              </a:lnSpc>
              <a:buNone/>
            </a:pPr>
            <a:r>
              <a:rPr lang="en-US" altLang="ko-KR" sz="1100" dirty="0">
                <a:solidFill>
                  <a:srgbClr val="3B3B3B"/>
                </a:solidFill>
                <a:latin typeface="Courier New" panose="02070309020205020404" pitchFamily="49" charset="0"/>
              </a:rPr>
              <a:t>condition2 </a:t>
            </a:r>
            <a:r>
              <a:rPr lang="en-US" altLang="ko-KR" sz="1100" b="1" dirty="0">
                <a:solidFill>
                  <a:srgbClr val="006699"/>
                </a:solidFill>
                <a:latin typeface="Courier New" panose="02070309020205020404" pitchFamily="49" charset="0"/>
              </a:rPr>
              <a:t>=</a:t>
            </a:r>
            <a:r>
              <a:rPr lang="en-US" altLang="ko-KR" sz="1100" dirty="0">
                <a:solidFill>
                  <a:srgbClr val="3B3B3B"/>
                </a:solidFill>
                <a:latin typeface="Courier New" panose="02070309020205020404" pitchFamily="49" charset="0"/>
              </a:rPr>
              <a:t> </a:t>
            </a:r>
            <a:r>
              <a:rPr lang="en-US" altLang="ko-KR" sz="1100" dirty="0" err="1">
                <a:solidFill>
                  <a:srgbClr val="3B3B3B"/>
                </a:solidFill>
                <a:latin typeface="Courier New" panose="02070309020205020404" pitchFamily="49" charset="0"/>
              </a:rPr>
              <a:t>new_mpg</a:t>
            </a:r>
            <a:r>
              <a:rPr lang="en-US" altLang="ko-KR" sz="1100" dirty="0">
                <a:solidFill>
                  <a:srgbClr val="000000"/>
                </a:solidFill>
                <a:latin typeface="Courier New" panose="02070309020205020404" pitchFamily="49" charset="0"/>
              </a:rPr>
              <a:t>[:,</a:t>
            </a:r>
            <a:r>
              <a:rPr lang="en-US" altLang="ko-KR" sz="1100" dirty="0">
                <a:solidFill>
                  <a:srgbClr val="3B3B3B"/>
                </a:solidFill>
                <a:latin typeface="Courier New" panose="02070309020205020404" pitchFamily="49" charset="0"/>
              </a:rPr>
              <a:t> </a:t>
            </a:r>
            <a:r>
              <a:rPr lang="en-US" altLang="ko-KR" sz="1100" dirty="0">
                <a:solidFill>
                  <a:srgbClr val="A8017E"/>
                </a:solidFill>
                <a:latin typeface="Courier New" panose="02070309020205020404" pitchFamily="49" charset="0"/>
              </a:rPr>
              <a:t>0</a:t>
            </a:r>
            <a:r>
              <a:rPr lang="en-US" altLang="ko-KR" sz="1100" dirty="0">
                <a:solidFill>
                  <a:srgbClr val="000000"/>
                </a:solidFill>
                <a:latin typeface="Courier New" panose="02070309020205020404" pitchFamily="49" charset="0"/>
              </a:rPr>
              <a:t>]</a:t>
            </a:r>
            <a:r>
              <a:rPr lang="en-US" altLang="ko-KR" sz="1100" dirty="0">
                <a:solidFill>
                  <a:srgbClr val="3B3B3B"/>
                </a:solidFill>
                <a:latin typeface="Courier New" panose="02070309020205020404" pitchFamily="49" charset="0"/>
              </a:rPr>
              <a:t> </a:t>
            </a:r>
            <a:r>
              <a:rPr lang="en-US" altLang="ko-KR" sz="1100" b="1" dirty="0">
                <a:solidFill>
                  <a:srgbClr val="006699"/>
                </a:solidFill>
                <a:latin typeface="Courier New" panose="02070309020205020404" pitchFamily="49" charset="0"/>
              </a:rPr>
              <a:t>&gt;=</a:t>
            </a:r>
            <a:r>
              <a:rPr lang="en-US" altLang="ko-KR" sz="1100" dirty="0">
                <a:solidFill>
                  <a:srgbClr val="3B3B3B"/>
                </a:solidFill>
                <a:latin typeface="Courier New" panose="02070309020205020404" pitchFamily="49" charset="0"/>
              </a:rPr>
              <a:t> </a:t>
            </a:r>
            <a:r>
              <a:rPr lang="en-US" altLang="ko-KR" sz="1100" dirty="0">
                <a:solidFill>
                  <a:srgbClr val="A8017E"/>
                </a:solidFill>
                <a:latin typeface="Courier New" panose="02070309020205020404" pitchFamily="49" charset="0"/>
              </a:rPr>
              <a:t>30</a:t>
            </a:r>
            <a:endParaRPr lang="en-US" altLang="ko-KR" sz="1100" dirty="0">
              <a:solidFill>
                <a:srgbClr val="3B3B3B"/>
              </a:solidFill>
              <a:latin typeface="Courier New" panose="02070309020205020404" pitchFamily="49" charset="0"/>
            </a:endParaRPr>
          </a:p>
          <a:p>
            <a:pPr>
              <a:lnSpc>
                <a:spcPts val="1425"/>
              </a:lnSpc>
              <a:buNone/>
            </a:pPr>
            <a:r>
              <a:rPr lang="en-US" altLang="ko-KR" sz="1100" b="1" dirty="0">
                <a:solidFill>
                  <a:srgbClr val="45AE34"/>
                </a:solidFill>
                <a:latin typeface="Courier New" panose="02070309020205020404" pitchFamily="49" charset="0"/>
              </a:rPr>
              <a:t>print</a:t>
            </a:r>
            <a:r>
              <a:rPr lang="en-US" altLang="ko-KR" sz="1100" dirty="0">
                <a:solidFill>
                  <a:srgbClr val="000000"/>
                </a:solidFill>
                <a:latin typeface="Courier New" panose="02070309020205020404" pitchFamily="49" charset="0"/>
              </a:rPr>
              <a:t>(</a:t>
            </a:r>
            <a:r>
              <a:rPr lang="en-US" altLang="ko-KR" sz="1100" dirty="0" err="1">
                <a:solidFill>
                  <a:srgbClr val="3B3B3B"/>
                </a:solidFill>
                <a:latin typeface="Courier New" panose="02070309020205020404" pitchFamily="49" charset="0"/>
              </a:rPr>
              <a:t>new_mpg</a:t>
            </a:r>
            <a:r>
              <a:rPr lang="en-US" altLang="ko-KR" sz="1100" dirty="0">
                <a:solidFill>
                  <a:srgbClr val="000000"/>
                </a:solidFill>
                <a:latin typeface="Courier New" panose="02070309020205020404" pitchFamily="49" charset="0"/>
              </a:rPr>
              <a:t>[</a:t>
            </a:r>
            <a:r>
              <a:rPr lang="en-US" altLang="ko-KR" sz="1100" dirty="0">
                <a:solidFill>
                  <a:srgbClr val="3B3B3B"/>
                </a:solidFill>
                <a:latin typeface="Courier New" panose="02070309020205020404" pitchFamily="49" charset="0"/>
              </a:rPr>
              <a:t>condition2</a:t>
            </a:r>
            <a:r>
              <a:rPr lang="en-US" altLang="ko-KR" sz="1100" dirty="0">
                <a:solidFill>
                  <a:srgbClr val="000000"/>
                </a:solidFill>
                <a:latin typeface="Courier New" panose="02070309020205020404" pitchFamily="49" charset="0"/>
              </a:rPr>
              <a:t>])</a:t>
            </a:r>
            <a:endParaRPr lang="en-US" altLang="ko-KR" sz="1100" dirty="0">
              <a:solidFill>
                <a:srgbClr val="3B3B3B"/>
              </a:solidFill>
              <a:latin typeface="Courier New" panose="02070309020205020404" pitchFamily="49" charset="0"/>
            </a:endParaRPr>
          </a:p>
        </p:txBody>
      </p: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316B854E-4052-5CA9-FE8F-6E7B2CAEC5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17F5C-E498-46DC-914F-6F75556D3BF8}" type="slidenum">
              <a:rPr lang="ko-KR" altLang="en-US" smtClean="0"/>
              <a:t>39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97527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E9A43E-5B0C-191C-A295-9E826AE13D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16FE7D36-54BE-F941-9B83-4FC10205EB86}"/>
              </a:ext>
            </a:extLst>
          </p:cNvPr>
          <p:cNvSpPr txBox="1"/>
          <p:nvPr/>
        </p:nvSpPr>
        <p:spPr>
          <a:xfrm>
            <a:off x="216000" y="775959"/>
            <a:ext cx="6480000" cy="39484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>
              <a:lnSpc>
                <a:spcPct val="110000"/>
              </a:lnSpc>
              <a:buFont typeface="+mj-ea"/>
              <a:buAutoNum type="circleNumDbPlain" startAt="2"/>
            </a:pPr>
            <a:r>
              <a:rPr lang="en-US" altLang="ko-KR" sz="1200" dirty="0">
                <a:latin typeface="+mn-ea"/>
              </a:rPr>
              <a:t>if </a:t>
            </a:r>
            <a:r>
              <a:rPr lang="ko-KR" altLang="en-US" sz="1200" dirty="0">
                <a:latin typeface="+mn-ea"/>
              </a:rPr>
              <a:t>문의 활용</a:t>
            </a:r>
          </a:p>
          <a:p>
            <a:pPr marL="1085850" lvl="2" indent="-1714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ko-KR" altLang="en-US" sz="1200" dirty="0">
                <a:latin typeface="+mn-ea"/>
              </a:rPr>
              <a:t>단독 </a:t>
            </a:r>
            <a:r>
              <a:rPr lang="en-US" altLang="ko-KR" sz="1200" dirty="0">
                <a:latin typeface="+mn-ea"/>
              </a:rPr>
              <a:t>if </a:t>
            </a:r>
            <a:r>
              <a:rPr lang="ko-KR" altLang="en-US" sz="1200" dirty="0">
                <a:latin typeface="+mn-ea"/>
              </a:rPr>
              <a:t>문</a:t>
            </a:r>
            <a:endParaRPr lang="en-US" altLang="ko-KR" sz="1200" dirty="0">
              <a:latin typeface="+mn-ea"/>
            </a:endParaRPr>
          </a:p>
          <a:p>
            <a:pPr marL="1085850" lvl="2" indent="-171450">
              <a:lnSpc>
                <a:spcPct val="110000"/>
              </a:lnSpc>
              <a:buFont typeface="Arial" panose="020B0604020202020204" pitchFamily="34" charset="0"/>
              <a:buChar char="•"/>
            </a:pPr>
            <a:endParaRPr lang="en-US" altLang="ko-KR" sz="1200" dirty="0">
              <a:latin typeface="+mn-ea"/>
            </a:endParaRPr>
          </a:p>
          <a:p>
            <a:pPr marL="1085850" lvl="2" indent="-171450">
              <a:lnSpc>
                <a:spcPct val="110000"/>
              </a:lnSpc>
              <a:buFont typeface="Arial" panose="020B0604020202020204" pitchFamily="34" charset="0"/>
              <a:buChar char="•"/>
            </a:pPr>
            <a:endParaRPr lang="ko-KR" altLang="en-US" sz="1200" dirty="0">
              <a:latin typeface="+mn-ea"/>
            </a:endParaRPr>
          </a:p>
          <a:p>
            <a:pPr marL="1257300" lvl="2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endParaRPr lang="ko-KR" altLang="en-US" sz="1200" dirty="0">
              <a:latin typeface="+mn-ea"/>
            </a:endParaRPr>
          </a:p>
          <a:p>
            <a:pPr marL="1257300" lvl="2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endParaRPr lang="ko-KR" altLang="en-US" sz="1200" dirty="0">
              <a:latin typeface="+mn-ea"/>
            </a:endParaRPr>
          </a:p>
          <a:p>
            <a:pPr marL="1257300" lvl="2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endParaRPr lang="ko-KR" altLang="en-US" sz="1200" dirty="0">
              <a:latin typeface="+mn-ea"/>
            </a:endParaRPr>
          </a:p>
          <a:p>
            <a:pPr marL="1085850" lvl="2" indent="-1714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altLang="ko-KR" sz="1200" dirty="0">
                <a:latin typeface="+mn-ea"/>
              </a:rPr>
              <a:t>if ~ else </a:t>
            </a:r>
            <a:r>
              <a:rPr lang="ko-KR" altLang="en-US" sz="1200" dirty="0">
                <a:latin typeface="+mn-ea"/>
              </a:rPr>
              <a:t>문</a:t>
            </a:r>
            <a:endParaRPr lang="en-US" altLang="ko-KR" sz="1200" dirty="0">
              <a:latin typeface="+mn-ea"/>
            </a:endParaRPr>
          </a:p>
          <a:p>
            <a:pPr marL="1085850" lvl="2" indent="-171450">
              <a:lnSpc>
                <a:spcPct val="110000"/>
              </a:lnSpc>
              <a:buFont typeface="Arial" panose="020B0604020202020204" pitchFamily="34" charset="0"/>
              <a:buChar char="•"/>
            </a:pPr>
            <a:endParaRPr lang="en-US" altLang="ko-KR" sz="1200" dirty="0">
              <a:latin typeface="+mn-ea"/>
            </a:endParaRPr>
          </a:p>
          <a:p>
            <a:pPr marL="1085850" lvl="2" indent="-171450">
              <a:lnSpc>
                <a:spcPct val="110000"/>
              </a:lnSpc>
              <a:buFont typeface="Arial" panose="020B0604020202020204" pitchFamily="34" charset="0"/>
              <a:buChar char="•"/>
            </a:pPr>
            <a:endParaRPr lang="en-US" altLang="ko-KR" sz="1200" dirty="0">
              <a:latin typeface="+mn-ea"/>
            </a:endParaRPr>
          </a:p>
          <a:p>
            <a:pPr marL="1085850" lvl="2" indent="-171450">
              <a:lnSpc>
                <a:spcPct val="110000"/>
              </a:lnSpc>
              <a:buFont typeface="Arial" panose="020B0604020202020204" pitchFamily="34" charset="0"/>
              <a:buChar char="•"/>
            </a:pPr>
            <a:endParaRPr lang="en-US" altLang="ko-KR" sz="1200" dirty="0">
              <a:latin typeface="+mn-ea"/>
            </a:endParaRPr>
          </a:p>
          <a:p>
            <a:pPr marL="1085850" lvl="2" indent="-171450">
              <a:lnSpc>
                <a:spcPct val="110000"/>
              </a:lnSpc>
              <a:buFont typeface="Arial" panose="020B0604020202020204" pitchFamily="34" charset="0"/>
              <a:buChar char="•"/>
            </a:pPr>
            <a:endParaRPr lang="en-US" altLang="ko-KR" sz="1200" dirty="0">
              <a:latin typeface="+mn-ea"/>
            </a:endParaRPr>
          </a:p>
          <a:p>
            <a:pPr marL="1085850" lvl="2" indent="-171450">
              <a:lnSpc>
                <a:spcPct val="110000"/>
              </a:lnSpc>
              <a:buFont typeface="Arial" panose="020B0604020202020204" pitchFamily="34" charset="0"/>
              <a:buChar char="•"/>
            </a:pPr>
            <a:endParaRPr lang="en-US" altLang="ko-KR" sz="1200" dirty="0">
              <a:latin typeface="+mn-ea"/>
            </a:endParaRPr>
          </a:p>
          <a:p>
            <a:pPr marL="1085850" lvl="2" indent="-171450">
              <a:lnSpc>
                <a:spcPct val="110000"/>
              </a:lnSpc>
              <a:buFont typeface="Arial" panose="020B0604020202020204" pitchFamily="34" charset="0"/>
              <a:buChar char="•"/>
            </a:pPr>
            <a:endParaRPr lang="en-US" altLang="ko-KR" sz="1200" dirty="0">
              <a:latin typeface="+mn-ea"/>
            </a:endParaRPr>
          </a:p>
          <a:p>
            <a:pPr marL="1085850" lvl="2" indent="-171450">
              <a:lnSpc>
                <a:spcPct val="110000"/>
              </a:lnSpc>
              <a:buFont typeface="Arial" panose="020B0604020202020204" pitchFamily="34" charset="0"/>
              <a:buChar char="•"/>
            </a:pPr>
            <a:endParaRPr lang="en-US" altLang="ko-KR" sz="1200" dirty="0">
              <a:latin typeface="+mn-ea"/>
            </a:endParaRPr>
          </a:p>
          <a:p>
            <a:pPr marL="1085850" lvl="2" indent="-171450">
              <a:lnSpc>
                <a:spcPct val="110000"/>
              </a:lnSpc>
              <a:buFont typeface="Arial" panose="020B0604020202020204" pitchFamily="34" charset="0"/>
              <a:buChar char="•"/>
            </a:pPr>
            <a:endParaRPr lang="en-US" altLang="ko-KR" sz="1200" dirty="0">
              <a:latin typeface="+mn-ea"/>
            </a:endParaRPr>
          </a:p>
          <a:p>
            <a:pPr marL="1085850" lvl="2" indent="-1714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prstClr val="black"/>
                </a:solidFill>
                <a:latin typeface="+mn-ea"/>
              </a:rPr>
              <a:t>if ~ </a:t>
            </a:r>
            <a:r>
              <a:rPr lang="en-US" altLang="ko-KR" sz="1200" dirty="0" err="1">
                <a:solidFill>
                  <a:prstClr val="black"/>
                </a:solidFill>
                <a:latin typeface="+mn-ea"/>
              </a:rPr>
              <a:t>elif</a:t>
            </a:r>
            <a:r>
              <a:rPr lang="en-US" altLang="ko-KR" sz="1200" dirty="0">
                <a:solidFill>
                  <a:prstClr val="black"/>
                </a:solidFill>
                <a:latin typeface="+mn-ea"/>
              </a:rPr>
              <a:t> ~ else </a:t>
            </a:r>
            <a:r>
              <a:rPr lang="ko-KR" altLang="en-US" sz="1200" dirty="0">
                <a:solidFill>
                  <a:prstClr val="black"/>
                </a:solidFill>
                <a:latin typeface="+mn-ea"/>
              </a:rPr>
              <a:t>문</a:t>
            </a:r>
          </a:p>
          <a:p>
            <a:pPr lvl="2">
              <a:lnSpc>
                <a:spcPct val="110000"/>
              </a:lnSpc>
            </a:pPr>
            <a:endParaRPr lang="ko-KR" altLang="en-US" sz="1200" dirty="0">
              <a:latin typeface="+mn-ea"/>
            </a:endParaRPr>
          </a:p>
          <a:p>
            <a:pPr>
              <a:lnSpc>
                <a:spcPct val="120000"/>
              </a:lnSpc>
            </a:pPr>
            <a:endParaRPr lang="ko-KR" altLang="en-US" sz="1200" dirty="0">
              <a:latin typeface="+mn-ea"/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89128E99-46E0-EDB8-C1BB-D17B88DEC637}"/>
              </a:ext>
            </a:extLst>
          </p:cNvPr>
          <p:cNvSpPr/>
          <p:nvPr/>
        </p:nvSpPr>
        <p:spPr>
          <a:xfrm>
            <a:off x="189000" y="225926"/>
            <a:ext cx="2140206" cy="392259"/>
          </a:xfrm>
          <a:prstGeom prst="rect">
            <a:avLst/>
          </a:prstGeom>
          <a:solidFill>
            <a:schemeClr val="accent1">
              <a:lumMod val="50000"/>
            </a:schemeClr>
          </a:solidFill>
          <a:ln w="63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1. </a:t>
            </a:r>
            <a:r>
              <a:rPr lang="ko-KR" altLang="en-US" sz="1400" b="1" dirty="0">
                <a:solidFill>
                  <a:schemeClr val="bg1"/>
                </a:solidFill>
              </a:rPr>
              <a:t>제어구조</a:t>
            </a: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21186633-A15F-EFFF-D41B-D9DC7C9D54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591" y="1262864"/>
            <a:ext cx="6374409" cy="653209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7E016D08-E5CF-FAB5-D282-07041DF81F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591" y="2510038"/>
            <a:ext cx="6374409" cy="1143113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4CD8BF69-76F8-C897-ED1D-615C1E4952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1591" y="4307061"/>
            <a:ext cx="6374409" cy="1616126"/>
          </a:xfrm>
          <a:prstGeom prst="rect">
            <a:avLst/>
          </a:prstGeom>
        </p:spPr>
      </p:pic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4179D0FE-431F-A98A-42BA-2EB79B6589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17F5C-E498-46DC-914F-6F75556D3BF8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32116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191A3D-208B-0F7A-B693-A82F6B109D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26F6588D-19EE-EFD6-FDA5-B67A4D9751CB}"/>
              </a:ext>
            </a:extLst>
          </p:cNvPr>
          <p:cNvSpPr/>
          <p:nvPr/>
        </p:nvSpPr>
        <p:spPr>
          <a:xfrm>
            <a:off x="189000" y="225926"/>
            <a:ext cx="2140206" cy="392259"/>
          </a:xfrm>
          <a:prstGeom prst="rect">
            <a:avLst/>
          </a:prstGeom>
          <a:solidFill>
            <a:schemeClr val="accent1">
              <a:lumMod val="50000"/>
            </a:schemeClr>
          </a:solidFill>
          <a:ln w="63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2. </a:t>
            </a:r>
            <a:r>
              <a:rPr lang="ko-KR" altLang="en-US" sz="1400" b="1" dirty="0">
                <a:solidFill>
                  <a:schemeClr val="bg1"/>
                </a:solidFill>
              </a:rPr>
              <a:t>데이터 </a:t>
            </a:r>
            <a:r>
              <a:rPr lang="ko-KR" altLang="en-US" sz="1400" b="1" dirty="0" err="1">
                <a:solidFill>
                  <a:schemeClr val="bg1"/>
                </a:solidFill>
              </a:rPr>
              <a:t>전처리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9CACC87-A103-7A80-12A1-60EE98A60EB5}"/>
              </a:ext>
            </a:extLst>
          </p:cNvPr>
          <p:cNvSpPr txBox="1"/>
          <p:nvPr/>
        </p:nvSpPr>
        <p:spPr>
          <a:xfrm>
            <a:off x="189000" y="719261"/>
            <a:ext cx="6456499" cy="6017353"/>
          </a:xfrm>
          <a:prstGeom prst="rect">
            <a:avLst/>
          </a:prstGeom>
          <a:noFill/>
          <a:ln w="6350">
            <a:solidFill>
              <a:schemeClr val="bg2">
                <a:lumMod val="90000"/>
              </a:schemeClr>
            </a:solidFill>
          </a:ln>
        </p:spPr>
        <p:txBody>
          <a:bodyPr wrap="square">
            <a:spAutoFit/>
          </a:bodyPr>
          <a:lstStyle/>
          <a:p>
            <a:pPr>
              <a:lnSpc>
                <a:spcPts val="1425"/>
              </a:lnSpc>
              <a:buNone/>
            </a:pPr>
            <a:r>
              <a:rPr lang="en-US" altLang="ko-KR" sz="1100" b="1" i="1" dirty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</a:rPr>
              <a:t>#11.</a:t>
            </a:r>
            <a:r>
              <a:rPr lang="ko-KR" altLang="en-US" sz="1100" b="1" i="1" dirty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</a:rPr>
              <a:t>실린더 수</a:t>
            </a:r>
            <a:r>
              <a:rPr lang="en-US" altLang="ko-KR" sz="1100" b="1" i="1" dirty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</a:rPr>
              <a:t>(cylinders)</a:t>
            </a:r>
            <a:r>
              <a:rPr lang="ko-KR" altLang="en-US" sz="1100" b="1" i="1" dirty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</a:rPr>
              <a:t>별 연비</a:t>
            </a:r>
            <a:r>
              <a:rPr lang="en-US" altLang="ko-KR" sz="1100" b="1" i="1" dirty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</a:rPr>
              <a:t>(mpg) </a:t>
            </a:r>
            <a:r>
              <a:rPr lang="ko-KR" altLang="en-US" sz="1100" b="1" i="1" dirty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</a:rPr>
              <a:t>평균 구하기</a:t>
            </a:r>
          </a:p>
          <a:p>
            <a:pPr>
              <a:lnSpc>
                <a:spcPts val="1425"/>
              </a:lnSpc>
              <a:buNone/>
            </a:pPr>
            <a:r>
              <a:rPr lang="en-US" altLang="ko-KR" sz="1100" b="1" dirty="0">
                <a:solidFill>
                  <a:srgbClr val="006699"/>
                </a:solidFill>
                <a:latin typeface="Courier New" panose="02070309020205020404" pitchFamily="49" charset="0"/>
              </a:rPr>
              <a:t>import</a:t>
            </a:r>
            <a:r>
              <a:rPr lang="en-US" altLang="ko-KR" sz="1100" dirty="0">
                <a:solidFill>
                  <a:srgbClr val="3B3B3B"/>
                </a:solidFill>
                <a:latin typeface="Courier New" panose="02070309020205020404" pitchFamily="49" charset="0"/>
              </a:rPr>
              <a:t> seaborn </a:t>
            </a:r>
            <a:r>
              <a:rPr lang="en-US" altLang="ko-KR" sz="1100" b="1" dirty="0">
                <a:solidFill>
                  <a:srgbClr val="006699"/>
                </a:solidFill>
                <a:latin typeface="Courier New" panose="02070309020205020404" pitchFamily="49" charset="0"/>
              </a:rPr>
              <a:t>as</a:t>
            </a:r>
            <a:r>
              <a:rPr lang="en-US" altLang="ko-KR" sz="1100" dirty="0">
                <a:solidFill>
                  <a:srgbClr val="3B3B3B"/>
                </a:solidFill>
                <a:latin typeface="Courier New" panose="02070309020205020404" pitchFamily="49" charset="0"/>
              </a:rPr>
              <a:t> </a:t>
            </a:r>
            <a:r>
              <a:rPr lang="en-US" altLang="ko-KR" sz="1100" dirty="0" err="1">
                <a:solidFill>
                  <a:srgbClr val="3B3B3B"/>
                </a:solidFill>
                <a:latin typeface="Courier New" panose="02070309020205020404" pitchFamily="49" charset="0"/>
              </a:rPr>
              <a:t>sns</a:t>
            </a:r>
            <a:endParaRPr lang="en-US" altLang="ko-KR" sz="1100" dirty="0">
              <a:solidFill>
                <a:srgbClr val="3B3B3B"/>
              </a:solidFill>
              <a:latin typeface="Courier New" panose="02070309020205020404" pitchFamily="49" charset="0"/>
            </a:endParaRPr>
          </a:p>
          <a:p>
            <a:pPr>
              <a:lnSpc>
                <a:spcPts val="1425"/>
              </a:lnSpc>
              <a:buNone/>
            </a:pPr>
            <a:r>
              <a:rPr lang="en-US" altLang="ko-KR" sz="1100" b="1" dirty="0">
                <a:solidFill>
                  <a:srgbClr val="006699"/>
                </a:solidFill>
                <a:latin typeface="Courier New" panose="02070309020205020404" pitchFamily="49" charset="0"/>
              </a:rPr>
              <a:t>import</a:t>
            </a:r>
            <a:r>
              <a:rPr lang="en-US" altLang="ko-KR" sz="1100" dirty="0">
                <a:solidFill>
                  <a:srgbClr val="3B3B3B"/>
                </a:solidFill>
                <a:latin typeface="Courier New" panose="02070309020205020404" pitchFamily="49" charset="0"/>
              </a:rPr>
              <a:t> </a:t>
            </a:r>
            <a:r>
              <a:rPr lang="en-US" altLang="ko-KR" sz="1100" dirty="0" err="1">
                <a:solidFill>
                  <a:srgbClr val="3B3B3B"/>
                </a:solidFill>
                <a:latin typeface="Courier New" panose="02070309020205020404" pitchFamily="49" charset="0"/>
              </a:rPr>
              <a:t>numpy</a:t>
            </a:r>
            <a:r>
              <a:rPr lang="en-US" altLang="ko-KR" sz="1100" dirty="0">
                <a:solidFill>
                  <a:srgbClr val="3B3B3B"/>
                </a:solidFill>
                <a:latin typeface="Courier New" panose="02070309020205020404" pitchFamily="49" charset="0"/>
              </a:rPr>
              <a:t> </a:t>
            </a:r>
            <a:r>
              <a:rPr lang="en-US" altLang="ko-KR" sz="1100" b="1" dirty="0">
                <a:solidFill>
                  <a:srgbClr val="006699"/>
                </a:solidFill>
                <a:latin typeface="Courier New" panose="02070309020205020404" pitchFamily="49" charset="0"/>
              </a:rPr>
              <a:t>as</a:t>
            </a:r>
            <a:r>
              <a:rPr lang="en-US" altLang="ko-KR" sz="1100" dirty="0">
                <a:solidFill>
                  <a:srgbClr val="3B3B3B"/>
                </a:solidFill>
                <a:latin typeface="Courier New" panose="02070309020205020404" pitchFamily="49" charset="0"/>
              </a:rPr>
              <a:t> np</a:t>
            </a:r>
          </a:p>
          <a:p>
            <a:pPr>
              <a:lnSpc>
                <a:spcPts val="1425"/>
              </a:lnSpc>
              <a:buNone/>
            </a:pPr>
            <a:br>
              <a:rPr lang="en-US" altLang="ko-KR" sz="1100" dirty="0">
                <a:solidFill>
                  <a:srgbClr val="3B3B3B"/>
                </a:solidFill>
                <a:latin typeface="Courier New" panose="02070309020205020404" pitchFamily="49" charset="0"/>
              </a:rPr>
            </a:br>
            <a:endParaRPr lang="en-US" altLang="ko-KR" sz="1100" dirty="0">
              <a:solidFill>
                <a:srgbClr val="3B3B3B"/>
              </a:solidFill>
              <a:latin typeface="Courier New" panose="02070309020205020404" pitchFamily="49" charset="0"/>
            </a:endParaRPr>
          </a:p>
          <a:p>
            <a:pPr>
              <a:lnSpc>
                <a:spcPts val="1425"/>
              </a:lnSpc>
              <a:buNone/>
            </a:pPr>
            <a:r>
              <a:rPr lang="en-US" altLang="ko-KR" sz="1100" dirty="0">
                <a:solidFill>
                  <a:srgbClr val="008000"/>
                </a:solidFill>
                <a:latin typeface="Courier New" panose="02070309020205020404" pitchFamily="49" charset="0"/>
              </a:rPr>
              <a:t># mpg </a:t>
            </a:r>
            <a:r>
              <a:rPr lang="ko-KR" altLang="en-US" sz="1100" dirty="0">
                <a:solidFill>
                  <a:srgbClr val="008000"/>
                </a:solidFill>
                <a:latin typeface="Courier New" panose="02070309020205020404" pitchFamily="49" charset="0"/>
              </a:rPr>
              <a:t>데이터셋 불러오기</a:t>
            </a:r>
            <a:endParaRPr lang="ko-KR" altLang="en-US" sz="1100" dirty="0">
              <a:solidFill>
                <a:srgbClr val="3B3B3B"/>
              </a:solidFill>
              <a:latin typeface="Courier New" panose="02070309020205020404" pitchFamily="49" charset="0"/>
            </a:endParaRPr>
          </a:p>
          <a:p>
            <a:pPr>
              <a:lnSpc>
                <a:spcPts val="1425"/>
              </a:lnSpc>
              <a:buNone/>
            </a:pPr>
            <a:r>
              <a:rPr lang="en-US" altLang="ko-KR" sz="1100" dirty="0">
                <a:solidFill>
                  <a:srgbClr val="3B3B3B"/>
                </a:solidFill>
                <a:latin typeface="Courier New" panose="02070309020205020404" pitchFamily="49" charset="0"/>
              </a:rPr>
              <a:t>mpg </a:t>
            </a:r>
            <a:r>
              <a:rPr lang="en-US" altLang="ko-KR" sz="1100" b="1" dirty="0">
                <a:solidFill>
                  <a:srgbClr val="006699"/>
                </a:solidFill>
                <a:latin typeface="Courier New" panose="02070309020205020404" pitchFamily="49" charset="0"/>
              </a:rPr>
              <a:t>=</a:t>
            </a:r>
            <a:r>
              <a:rPr lang="en-US" altLang="ko-KR" sz="1100" dirty="0">
                <a:solidFill>
                  <a:srgbClr val="3B3B3B"/>
                </a:solidFill>
                <a:latin typeface="Courier New" panose="02070309020205020404" pitchFamily="49" charset="0"/>
              </a:rPr>
              <a:t> </a:t>
            </a:r>
            <a:r>
              <a:rPr lang="en-US" altLang="ko-KR" sz="1100" dirty="0" err="1">
                <a:solidFill>
                  <a:srgbClr val="3B3B3B"/>
                </a:solidFill>
                <a:latin typeface="Courier New" panose="02070309020205020404" pitchFamily="49" charset="0"/>
              </a:rPr>
              <a:t>sns.load_dataset</a:t>
            </a:r>
            <a:r>
              <a:rPr lang="en-US" altLang="ko-KR" sz="1100" dirty="0">
                <a:solidFill>
                  <a:srgbClr val="000000"/>
                </a:solidFill>
                <a:latin typeface="Courier New" panose="02070309020205020404" pitchFamily="49" charset="0"/>
              </a:rPr>
              <a:t>(</a:t>
            </a:r>
            <a:r>
              <a:rPr lang="en-US" altLang="ko-KR" sz="1100" dirty="0">
                <a:solidFill>
                  <a:srgbClr val="666666"/>
                </a:solidFill>
                <a:latin typeface="Courier New" panose="02070309020205020404" pitchFamily="49" charset="0"/>
              </a:rPr>
              <a:t>'mpg'</a:t>
            </a:r>
            <a:r>
              <a:rPr lang="en-US" altLang="ko-KR" sz="1100" dirty="0">
                <a:solidFill>
                  <a:srgbClr val="000000"/>
                </a:solidFill>
                <a:latin typeface="Courier New" panose="02070309020205020404" pitchFamily="49" charset="0"/>
              </a:rPr>
              <a:t>)</a:t>
            </a:r>
            <a:endParaRPr lang="en-US" altLang="ko-KR" sz="1100" dirty="0">
              <a:solidFill>
                <a:srgbClr val="3B3B3B"/>
              </a:solidFill>
              <a:latin typeface="Courier New" panose="02070309020205020404" pitchFamily="49" charset="0"/>
            </a:endParaRPr>
          </a:p>
          <a:p>
            <a:pPr>
              <a:lnSpc>
                <a:spcPts val="1425"/>
              </a:lnSpc>
              <a:buNone/>
            </a:pPr>
            <a:br>
              <a:rPr lang="en-US" altLang="ko-KR" sz="1100" dirty="0">
                <a:solidFill>
                  <a:srgbClr val="3B3B3B"/>
                </a:solidFill>
                <a:latin typeface="Courier New" panose="02070309020205020404" pitchFamily="49" charset="0"/>
              </a:rPr>
            </a:br>
            <a:endParaRPr lang="en-US" altLang="ko-KR" sz="1100" dirty="0">
              <a:solidFill>
                <a:srgbClr val="3B3B3B"/>
              </a:solidFill>
              <a:latin typeface="Courier New" panose="02070309020205020404" pitchFamily="49" charset="0"/>
            </a:endParaRPr>
          </a:p>
          <a:p>
            <a:pPr>
              <a:lnSpc>
                <a:spcPts val="1425"/>
              </a:lnSpc>
              <a:buNone/>
            </a:pPr>
            <a:r>
              <a:rPr lang="en-US" altLang="ko-KR" sz="1100" dirty="0">
                <a:solidFill>
                  <a:srgbClr val="008000"/>
                </a:solidFill>
                <a:latin typeface="Courier New" panose="02070309020205020404" pitchFamily="49" charset="0"/>
              </a:rPr>
              <a:t># cylinders, mpg </a:t>
            </a:r>
            <a:r>
              <a:rPr lang="ko-KR" altLang="en-US" sz="1100" dirty="0">
                <a:solidFill>
                  <a:srgbClr val="008000"/>
                </a:solidFill>
                <a:latin typeface="Courier New" panose="02070309020205020404" pitchFamily="49" charset="0"/>
              </a:rPr>
              <a:t>열만 선택</a:t>
            </a:r>
            <a:endParaRPr lang="ko-KR" altLang="en-US" sz="1100" dirty="0">
              <a:solidFill>
                <a:srgbClr val="3B3B3B"/>
              </a:solidFill>
              <a:latin typeface="Courier New" panose="02070309020205020404" pitchFamily="49" charset="0"/>
            </a:endParaRPr>
          </a:p>
          <a:p>
            <a:pPr>
              <a:lnSpc>
                <a:spcPts val="1425"/>
              </a:lnSpc>
              <a:buNone/>
            </a:pPr>
            <a:r>
              <a:rPr lang="en-US" altLang="ko-KR" sz="1100" dirty="0">
                <a:solidFill>
                  <a:srgbClr val="3B3B3B"/>
                </a:solidFill>
                <a:latin typeface="Courier New" panose="02070309020205020404" pitchFamily="49" charset="0"/>
              </a:rPr>
              <a:t>new_mpg1 </a:t>
            </a:r>
            <a:r>
              <a:rPr lang="en-US" altLang="ko-KR" sz="1100" b="1" dirty="0">
                <a:solidFill>
                  <a:srgbClr val="006699"/>
                </a:solidFill>
                <a:latin typeface="Courier New" panose="02070309020205020404" pitchFamily="49" charset="0"/>
              </a:rPr>
              <a:t>=</a:t>
            </a:r>
            <a:r>
              <a:rPr lang="en-US" altLang="ko-KR" sz="1100" dirty="0">
                <a:solidFill>
                  <a:srgbClr val="3B3B3B"/>
                </a:solidFill>
                <a:latin typeface="Courier New" panose="02070309020205020404" pitchFamily="49" charset="0"/>
              </a:rPr>
              <a:t> </a:t>
            </a:r>
            <a:r>
              <a:rPr lang="en-US" altLang="ko-KR" sz="1100" dirty="0" err="1">
                <a:solidFill>
                  <a:srgbClr val="3B3B3B"/>
                </a:solidFill>
                <a:latin typeface="Courier New" panose="02070309020205020404" pitchFamily="49" charset="0"/>
              </a:rPr>
              <a:t>np.array</a:t>
            </a:r>
            <a:r>
              <a:rPr lang="en-US" altLang="ko-KR" sz="1100" dirty="0">
                <a:solidFill>
                  <a:srgbClr val="000000"/>
                </a:solidFill>
                <a:latin typeface="Courier New" panose="02070309020205020404" pitchFamily="49" charset="0"/>
              </a:rPr>
              <a:t>(</a:t>
            </a:r>
            <a:endParaRPr lang="en-US" altLang="ko-KR" sz="1100" dirty="0">
              <a:solidFill>
                <a:srgbClr val="3B3B3B"/>
              </a:solidFill>
              <a:latin typeface="Courier New" panose="02070309020205020404" pitchFamily="49" charset="0"/>
            </a:endParaRPr>
          </a:p>
          <a:p>
            <a:pPr>
              <a:lnSpc>
                <a:spcPts val="1425"/>
              </a:lnSpc>
              <a:buNone/>
            </a:pPr>
            <a:r>
              <a:rPr lang="en-US" altLang="ko-KR" sz="1100" dirty="0">
                <a:solidFill>
                  <a:srgbClr val="3B3B3B"/>
                </a:solidFill>
                <a:latin typeface="Courier New" panose="02070309020205020404" pitchFamily="49" charset="0"/>
              </a:rPr>
              <a:t>    mpg</a:t>
            </a:r>
            <a:r>
              <a:rPr lang="en-US" altLang="ko-KR" sz="1100" dirty="0">
                <a:solidFill>
                  <a:srgbClr val="000000"/>
                </a:solidFill>
                <a:latin typeface="Courier New" panose="02070309020205020404" pitchFamily="49" charset="0"/>
              </a:rPr>
              <a:t>[[</a:t>
            </a:r>
            <a:r>
              <a:rPr lang="en-US" altLang="ko-KR" sz="1100" dirty="0">
                <a:solidFill>
                  <a:srgbClr val="666666"/>
                </a:solidFill>
                <a:latin typeface="Courier New" panose="02070309020205020404" pitchFamily="49" charset="0"/>
              </a:rPr>
              <a:t>'cylinders'</a:t>
            </a:r>
            <a:r>
              <a:rPr lang="en-US" altLang="ko-KR" sz="1100" dirty="0">
                <a:solidFill>
                  <a:srgbClr val="000000"/>
                </a:solidFill>
                <a:latin typeface="Courier New" panose="02070309020205020404" pitchFamily="49" charset="0"/>
              </a:rPr>
              <a:t>,</a:t>
            </a:r>
            <a:r>
              <a:rPr lang="en-US" altLang="ko-KR" sz="1100" dirty="0">
                <a:solidFill>
                  <a:srgbClr val="3B3B3B"/>
                </a:solidFill>
                <a:latin typeface="Courier New" panose="02070309020205020404" pitchFamily="49" charset="0"/>
              </a:rPr>
              <a:t> </a:t>
            </a:r>
            <a:r>
              <a:rPr lang="en-US" altLang="ko-KR" sz="1100" dirty="0">
                <a:solidFill>
                  <a:srgbClr val="666666"/>
                </a:solidFill>
                <a:latin typeface="Courier New" panose="02070309020205020404" pitchFamily="49" charset="0"/>
              </a:rPr>
              <a:t>'mpg'</a:t>
            </a:r>
            <a:r>
              <a:rPr lang="en-US" altLang="ko-KR" sz="1100" dirty="0">
                <a:solidFill>
                  <a:srgbClr val="000000"/>
                </a:solidFill>
                <a:latin typeface="Courier New" panose="02070309020205020404" pitchFamily="49" charset="0"/>
              </a:rPr>
              <a:t>]]</a:t>
            </a:r>
            <a:endParaRPr lang="en-US" altLang="ko-KR" sz="1100" dirty="0">
              <a:solidFill>
                <a:srgbClr val="3B3B3B"/>
              </a:solidFill>
              <a:latin typeface="Courier New" panose="02070309020205020404" pitchFamily="49" charset="0"/>
            </a:endParaRPr>
          </a:p>
          <a:p>
            <a:pPr>
              <a:lnSpc>
                <a:spcPts val="1425"/>
              </a:lnSpc>
              <a:buNone/>
            </a:pPr>
            <a:r>
              <a:rPr lang="en-US" altLang="ko-KR" sz="1100" dirty="0">
                <a:solidFill>
                  <a:srgbClr val="000000"/>
                </a:solidFill>
                <a:latin typeface="Courier New" panose="02070309020205020404" pitchFamily="49" charset="0"/>
              </a:rPr>
              <a:t>)</a:t>
            </a:r>
            <a:br>
              <a:rPr lang="en-US" altLang="ko-KR" sz="1100" dirty="0">
                <a:solidFill>
                  <a:srgbClr val="3B3B3B"/>
                </a:solidFill>
                <a:latin typeface="Courier New" panose="02070309020205020404" pitchFamily="49" charset="0"/>
              </a:rPr>
            </a:br>
            <a:endParaRPr lang="en-US" altLang="ko-KR" sz="1100" dirty="0">
              <a:solidFill>
                <a:srgbClr val="3B3B3B"/>
              </a:solidFill>
              <a:latin typeface="Courier New" panose="02070309020205020404" pitchFamily="49" charset="0"/>
            </a:endParaRPr>
          </a:p>
          <a:p>
            <a:pPr>
              <a:lnSpc>
                <a:spcPts val="1425"/>
              </a:lnSpc>
              <a:buNone/>
            </a:pPr>
            <a:r>
              <a:rPr lang="en-US" altLang="ko-KR" sz="1100" dirty="0">
                <a:solidFill>
                  <a:srgbClr val="008000"/>
                </a:solidFill>
                <a:latin typeface="Courier New" panose="02070309020205020404" pitchFamily="49" charset="0"/>
              </a:rPr>
              <a:t># </a:t>
            </a:r>
            <a:r>
              <a:rPr lang="ko-KR" altLang="en-US" sz="1100" dirty="0">
                <a:solidFill>
                  <a:srgbClr val="008000"/>
                </a:solidFill>
                <a:latin typeface="Courier New" panose="02070309020205020404" pitchFamily="49" charset="0"/>
              </a:rPr>
              <a:t>실린더 종류 저장 리스트</a:t>
            </a:r>
            <a:endParaRPr lang="ko-KR" altLang="en-US" sz="1100" dirty="0">
              <a:solidFill>
                <a:srgbClr val="3B3B3B"/>
              </a:solidFill>
              <a:latin typeface="Courier New" panose="02070309020205020404" pitchFamily="49" charset="0"/>
            </a:endParaRPr>
          </a:p>
          <a:p>
            <a:pPr lvl="0" defTabSz="914400" latinLnBrk="1">
              <a:lnSpc>
                <a:spcPts val="1425"/>
              </a:lnSpc>
              <a:defRPr/>
            </a:pPr>
            <a:r>
              <a:rPr lang="en-US" altLang="ko-KR" sz="1100" dirty="0" err="1">
                <a:solidFill>
                  <a:srgbClr val="3B3B3B"/>
                </a:solidFill>
                <a:latin typeface="Courier New" panose="02070309020205020404" pitchFamily="49" charset="0"/>
              </a:rPr>
              <a:t>cylinder_list</a:t>
            </a:r>
            <a:r>
              <a:rPr lang="en-US" altLang="ko-KR" sz="1100" dirty="0">
                <a:solidFill>
                  <a:srgbClr val="3B3B3B"/>
                </a:solidFill>
                <a:latin typeface="Courier New" panose="02070309020205020404" pitchFamily="49" charset="0"/>
              </a:rPr>
              <a:t> </a:t>
            </a:r>
            <a:r>
              <a:rPr lang="en-US" altLang="ko-KR" sz="1100" b="1" dirty="0">
                <a:solidFill>
                  <a:srgbClr val="006699"/>
                </a:solidFill>
                <a:latin typeface="Courier New" panose="02070309020205020404" pitchFamily="49" charset="0"/>
              </a:rPr>
              <a:t>=</a:t>
            </a:r>
            <a:r>
              <a:rPr lang="en-US" altLang="ko-KR" sz="1100" dirty="0">
                <a:solidFill>
                  <a:srgbClr val="3B3B3B"/>
                </a:solidFill>
                <a:latin typeface="Courier New" panose="02070309020205020404" pitchFamily="49" charset="0"/>
              </a:rPr>
              <a:t> </a:t>
            </a:r>
            <a:r>
              <a:rPr lang="en-US" altLang="ko-KR" sz="1100" dirty="0">
                <a:solidFill>
                  <a:srgbClr val="000000"/>
                </a:solidFill>
                <a:latin typeface="Courier New" panose="02070309020205020404" pitchFamily="49" charset="0"/>
              </a:rPr>
              <a:t>[</a:t>
            </a:r>
            <a:r>
              <a:rPr lang="en-US" altLang="ko-KR" sz="1100" dirty="0">
                <a:solidFill>
                  <a:srgbClr val="A8017E"/>
                </a:solidFill>
                <a:latin typeface="Courier New" panose="02070309020205020404" pitchFamily="49" charset="0"/>
              </a:rPr>
              <a:t>3</a:t>
            </a:r>
            <a:r>
              <a:rPr lang="en-US" altLang="ko-KR" sz="1100" dirty="0">
                <a:solidFill>
                  <a:srgbClr val="000000"/>
                </a:solidFill>
                <a:latin typeface="Courier New" panose="02070309020205020404" pitchFamily="49" charset="0"/>
              </a:rPr>
              <a:t>,</a:t>
            </a:r>
            <a:r>
              <a:rPr lang="en-US" altLang="ko-KR" sz="1100" dirty="0">
                <a:solidFill>
                  <a:srgbClr val="3B3B3B"/>
                </a:solidFill>
                <a:latin typeface="Courier New" panose="02070309020205020404" pitchFamily="49" charset="0"/>
              </a:rPr>
              <a:t> </a:t>
            </a:r>
            <a:r>
              <a:rPr lang="en-US" altLang="ko-KR" sz="1100" dirty="0">
                <a:solidFill>
                  <a:srgbClr val="A8017E"/>
                </a:solidFill>
                <a:latin typeface="Courier New" panose="02070309020205020404" pitchFamily="49" charset="0"/>
              </a:rPr>
              <a:t>4</a:t>
            </a:r>
            <a:r>
              <a:rPr lang="en-US" altLang="ko-KR" sz="1100" dirty="0">
                <a:solidFill>
                  <a:srgbClr val="000000"/>
                </a:solidFill>
                <a:latin typeface="Courier New" panose="02070309020205020404" pitchFamily="49" charset="0"/>
              </a:rPr>
              <a:t>,</a:t>
            </a:r>
            <a:r>
              <a:rPr lang="en-US" altLang="ko-KR" sz="1100" dirty="0">
                <a:solidFill>
                  <a:srgbClr val="3B3B3B"/>
                </a:solidFill>
                <a:latin typeface="Courier New" panose="02070309020205020404" pitchFamily="49" charset="0"/>
              </a:rPr>
              <a:t> </a:t>
            </a:r>
            <a:r>
              <a:rPr lang="en-US" altLang="ko-KR" sz="1100" dirty="0">
                <a:solidFill>
                  <a:srgbClr val="A8017E"/>
                </a:solidFill>
                <a:latin typeface="Courier New" panose="02070309020205020404" pitchFamily="49" charset="0"/>
              </a:rPr>
              <a:t>5</a:t>
            </a:r>
            <a:r>
              <a:rPr lang="en-US" altLang="ko-KR" sz="1100" dirty="0">
                <a:solidFill>
                  <a:srgbClr val="000000"/>
                </a:solidFill>
                <a:latin typeface="Courier New" panose="02070309020205020404" pitchFamily="49" charset="0"/>
              </a:rPr>
              <a:t>,</a:t>
            </a:r>
            <a:r>
              <a:rPr lang="en-US" altLang="ko-KR" sz="1100" dirty="0">
                <a:solidFill>
                  <a:srgbClr val="3B3B3B"/>
                </a:solidFill>
                <a:latin typeface="Courier New" panose="02070309020205020404" pitchFamily="49" charset="0"/>
              </a:rPr>
              <a:t> </a:t>
            </a:r>
            <a:r>
              <a:rPr lang="en-US" altLang="ko-KR" sz="1100" dirty="0">
                <a:solidFill>
                  <a:srgbClr val="A8017E"/>
                </a:solidFill>
                <a:latin typeface="Courier New" panose="02070309020205020404" pitchFamily="49" charset="0"/>
              </a:rPr>
              <a:t>6</a:t>
            </a:r>
            <a:r>
              <a:rPr lang="en-US" altLang="ko-KR" sz="1100" dirty="0">
                <a:solidFill>
                  <a:srgbClr val="000000"/>
                </a:solidFill>
                <a:latin typeface="Courier New" panose="02070309020205020404" pitchFamily="49" charset="0"/>
              </a:rPr>
              <a:t>,</a:t>
            </a:r>
            <a:r>
              <a:rPr lang="en-US" altLang="ko-KR" sz="1100" dirty="0">
                <a:solidFill>
                  <a:srgbClr val="3B3B3B"/>
                </a:solidFill>
                <a:latin typeface="Courier New" panose="02070309020205020404" pitchFamily="49" charset="0"/>
              </a:rPr>
              <a:t> </a:t>
            </a:r>
            <a:r>
              <a:rPr lang="en-US" altLang="ko-KR" sz="1100" dirty="0">
                <a:solidFill>
                  <a:srgbClr val="A8017E"/>
                </a:solidFill>
                <a:latin typeface="Courier New" panose="02070309020205020404" pitchFamily="49" charset="0"/>
              </a:rPr>
              <a:t>8</a:t>
            </a:r>
            <a:r>
              <a:rPr lang="en-US" altLang="ko-KR" sz="1100" dirty="0">
                <a:solidFill>
                  <a:srgbClr val="000000"/>
                </a:solidFill>
                <a:latin typeface="Courier New" panose="02070309020205020404" pitchFamily="49" charset="0"/>
              </a:rPr>
              <a:t>]     </a:t>
            </a:r>
            <a:r>
              <a:rPr lang="en-US" altLang="ko-KR" sz="1100" i="1" dirty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</a:rPr>
              <a:t>  #cylinders </a:t>
            </a:r>
            <a:r>
              <a:rPr lang="en-US" altLang="ko-KR" sz="1100" b="1" i="1" dirty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</a:rPr>
              <a:t>=</a:t>
            </a:r>
            <a:r>
              <a:rPr lang="en-US" altLang="ko-KR" sz="1100" i="1" dirty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</a:rPr>
              <a:t> </a:t>
            </a:r>
            <a:r>
              <a:rPr lang="en-US" altLang="ko-KR" sz="1100" i="1" dirty="0" err="1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</a:rPr>
              <a:t>np.unique</a:t>
            </a:r>
            <a:r>
              <a:rPr lang="en-US" altLang="ko-KR" sz="1100" i="1" dirty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</a:rPr>
              <a:t>(new_mpg1[:,0])</a:t>
            </a:r>
          </a:p>
          <a:p>
            <a:pPr>
              <a:lnSpc>
                <a:spcPts val="1425"/>
              </a:lnSpc>
              <a:buNone/>
            </a:pPr>
            <a:endParaRPr lang="en-US" altLang="ko-KR" sz="1100" dirty="0">
              <a:solidFill>
                <a:srgbClr val="3B3B3B"/>
              </a:solidFill>
              <a:latin typeface="Courier New" panose="02070309020205020404" pitchFamily="49" charset="0"/>
            </a:endParaRPr>
          </a:p>
          <a:p>
            <a:pPr>
              <a:lnSpc>
                <a:spcPts val="1425"/>
              </a:lnSpc>
              <a:buNone/>
            </a:pPr>
            <a:endParaRPr lang="en-US" altLang="ko-KR" sz="1100" dirty="0">
              <a:solidFill>
                <a:srgbClr val="3B3B3B"/>
              </a:solidFill>
              <a:latin typeface="Courier New" panose="02070309020205020404" pitchFamily="49" charset="0"/>
            </a:endParaRPr>
          </a:p>
          <a:p>
            <a:pPr>
              <a:lnSpc>
                <a:spcPts val="1425"/>
              </a:lnSpc>
              <a:buNone/>
            </a:pPr>
            <a:r>
              <a:rPr lang="en-US" altLang="ko-KR" sz="1100" dirty="0">
                <a:solidFill>
                  <a:srgbClr val="008000"/>
                </a:solidFill>
                <a:latin typeface="Courier New" panose="02070309020205020404" pitchFamily="49" charset="0"/>
              </a:rPr>
              <a:t># </a:t>
            </a:r>
            <a:r>
              <a:rPr lang="ko-KR" altLang="en-US" sz="1100" dirty="0">
                <a:solidFill>
                  <a:srgbClr val="008000"/>
                </a:solidFill>
                <a:latin typeface="Courier New" panose="02070309020205020404" pitchFamily="49" charset="0"/>
              </a:rPr>
              <a:t>실린더 수별 평균 연비 계산</a:t>
            </a:r>
            <a:endParaRPr lang="ko-KR" altLang="en-US" sz="1100" dirty="0">
              <a:solidFill>
                <a:srgbClr val="3B3B3B"/>
              </a:solidFill>
              <a:latin typeface="Courier New" panose="02070309020205020404" pitchFamily="49" charset="0"/>
            </a:endParaRPr>
          </a:p>
          <a:p>
            <a:pPr>
              <a:lnSpc>
                <a:spcPts val="1425"/>
              </a:lnSpc>
              <a:buNone/>
            </a:pPr>
            <a:r>
              <a:rPr lang="en-US" altLang="ko-KR" sz="1100" b="1" dirty="0">
                <a:solidFill>
                  <a:srgbClr val="006699"/>
                </a:solidFill>
                <a:latin typeface="Courier New" panose="02070309020205020404" pitchFamily="49" charset="0"/>
              </a:rPr>
              <a:t>for</a:t>
            </a:r>
            <a:r>
              <a:rPr lang="en-US" altLang="ko-KR" sz="1100" dirty="0">
                <a:solidFill>
                  <a:srgbClr val="3B3B3B"/>
                </a:solidFill>
                <a:latin typeface="Courier New" panose="02070309020205020404" pitchFamily="49" charset="0"/>
              </a:rPr>
              <a:t> c </a:t>
            </a:r>
            <a:r>
              <a:rPr lang="en-US" altLang="ko-KR" sz="1100" b="1" dirty="0">
                <a:solidFill>
                  <a:srgbClr val="006699"/>
                </a:solidFill>
                <a:latin typeface="Courier New" panose="02070309020205020404" pitchFamily="49" charset="0"/>
              </a:rPr>
              <a:t>in</a:t>
            </a:r>
            <a:r>
              <a:rPr lang="en-US" altLang="ko-KR" sz="1100" dirty="0">
                <a:solidFill>
                  <a:srgbClr val="3B3B3B"/>
                </a:solidFill>
                <a:latin typeface="Courier New" panose="02070309020205020404" pitchFamily="49" charset="0"/>
              </a:rPr>
              <a:t> </a:t>
            </a:r>
            <a:r>
              <a:rPr lang="en-US" altLang="ko-KR" sz="1100" dirty="0" err="1">
                <a:solidFill>
                  <a:srgbClr val="3B3B3B"/>
                </a:solidFill>
                <a:latin typeface="Courier New" panose="02070309020205020404" pitchFamily="49" charset="0"/>
              </a:rPr>
              <a:t>cylinder_list</a:t>
            </a:r>
            <a:r>
              <a:rPr lang="en-US" altLang="ko-KR" sz="1100" dirty="0">
                <a:solidFill>
                  <a:srgbClr val="000000"/>
                </a:solidFill>
                <a:latin typeface="Courier New" panose="02070309020205020404" pitchFamily="49" charset="0"/>
              </a:rPr>
              <a:t>:</a:t>
            </a:r>
            <a:endParaRPr lang="en-US" altLang="ko-KR" sz="1100" dirty="0">
              <a:solidFill>
                <a:srgbClr val="3B3B3B"/>
              </a:solidFill>
              <a:latin typeface="Courier New" panose="02070309020205020404" pitchFamily="49" charset="0"/>
            </a:endParaRPr>
          </a:p>
          <a:p>
            <a:pPr>
              <a:lnSpc>
                <a:spcPts val="1425"/>
              </a:lnSpc>
              <a:buNone/>
            </a:pPr>
            <a:br>
              <a:rPr lang="en-US" altLang="ko-KR" sz="1100" dirty="0">
                <a:solidFill>
                  <a:srgbClr val="3B3B3B"/>
                </a:solidFill>
                <a:latin typeface="Courier New" panose="02070309020205020404" pitchFamily="49" charset="0"/>
              </a:rPr>
            </a:br>
            <a:endParaRPr lang="en-US" altLang="ko-KR" sz="1100" dirty="0">
              <a:solidFill>
                <a:srgbClr val="3B3B3B"/>
              </a:solidFill>
              <a:latin typeface="Courier New" panose="02070309020205020404" pitchFamily="49" charset="0"/>
            </a:endParaRPr>
          </a:p>
          <a:p>
            <a:pPr>
              <a:lnSpc>
                <a:spcPts val="1425"/>
              </a:lnSpc>
              <a:buNone/>
            </a:pPr>
            <a:r>
              <a:rPr lang="en-US" altLang="ko-KR" sz="1100" dirty="0">
                <a:solidFill>
                  <a:srgbClr val="3B3B3B"/>
                </a:solidFill>
                <a:latin typeface="Courier New" panose="02070309020205020404" pitchFamily="49" charset="0"/>
              </a:rPr>
              <a:t>    </a:t>
            </a:r>
            <a:r>
              <a:rPr lang="en-US" altLang="ko-KR" sz="1100" dirty="0">
                <a:solidFill>
                  <a:srgbClr val="008000"/>
                </a:solidFill>
                <a:latin typeface="Courier New" panose="02070309020205020404" pitchFamily="49" charset="0"/>
              </a:rPr>
              <a:t># </a:t>
            </a:r>
            <a:r>
              <a:rPr lang="ko-KR" altLang="en-US" sz="1100" dirty="0">
                <a:solidFill>
                  <a:srgbClr val="008000"/>
                </a:solidFill>
                <a:latin typeface="Courier New" panose="02070309020205020404" pitchFamily="49" charset="0"/>
              </a:rPr>
              <a:t>해당 실린더 데이터 추출</a:t>
            </a:r>
            <a:endParaRPr lang="ko-KR" altLang="en-US" sz="1100" dirty="0">
              <a:solidFill>
                <a:srgbClr val="3B3B3B"/>
              </a:solidFill>
              <a:latin typeface="Courier New" panose="02070309020205020404" pitchFamily="49" charset="0"/>
            </a:endParaRPr>
          </a:p>
          <a:p>
            <a:pPr>
              <a:lnSpc>
                <a:spcPts val="1425"/>
              </a:lnSpc>
              <a:buNone/>
            </a:pPr>
            <a:r>
              <a:rPr lang="ko-KR" altLang="en-US" sz="1100" dirty="0">
                <a:solidFill>
                  <a:srgbClr val="3B3B3B"/>
                </a:solidFill>
                <a:latin typeface="Courier New" panose="02070309020205020404" pitchFamily="49" charset="0"/>
              </a:rPr>
              <a:t>    </a:t>
            </a:r>
            <a:r>
              <a:rPr lang="en-US" altLang="ko-KR" sz="1100" dirty="0">
                <a:solidFill>
                  <a:srgbClr val="3B3B3B"/>
                </a:solidFill>
                <a:latin typeface="Courier New" panose="02070309020205020404" pitchFamily="49" charset="0"/>
              </a:rPr>
              <a:t>condition </a:t>
            </a:r>
            <a:r>
              <a:rPr lang="en-US" altLang="ko-KR" sz="1100" b="1" dirty="0">
                <a:solidFill>
                  <a:srgbClr val="006699"/>
                </a:solidFill>
                <a:latin typeface="Courier New" panose="02070309020205020404" pitchFamily="49" charset="0"/>
              </a:rPr>
              <a:t>=</a:t>
            </a:r>
            <a:r>
              <a:rPr lang="en-US" altLang="ko-KR" sz="1100" dirty="0">
                <a:solidFill>
                  <a:srgbClr val="3B3B3B"/>
                </a:solidFill>
                <a:latin typeface="Courier New" panose="02070309020205020404" pitchFamily="49" charset="0"/>
              </a:rPr>
              <a:t> new_mpg1</a:t>
            </a:r>
            <a:r>
              <a:rPr lang="en-US" altLang="ko-KR" sz="1100" dirty="0">
                <a:solidFill>
                  <a:srgbClr val="000000"/>
                </a:solidFill>
                <a:latin typeface="Courier New" panose="02070309020205020404" pitchFamily="49" charset="0"/>
              </a:rPr>
              <a:t>[:,</a:t>
            </a:r>
            <a:r>
              <a:rPr lang="en-US" altLang="ko-KR" sz="1100" dirty="0">
                <a:solidFill>
                  <a:srgbClr val="3B3B3B"/>
                </a:solidFill>
                <a:latin typeface="Courier New" panose="02070309020205020404" pitchFamily="49" charset="0"/>
              </a:rPr>
              <a:t> </a:t>
            </a:r>
            <a:r>
              <a:rPr lang="en-US" altLang="ko-KR" sz="1100" dirty="0">
                <a:solidFill>
                  <a:srgbClr val="A8017E"/>
                </a:solidFill>
                <a:latin typeface="Courier New" panose="02070309020205020404" pitchFamily="49" charset="0"/>
              </a:rPr>
              <a:t>0</a:t>
            </a:r>
            <a:r>
              <a:rPr lang="en-US" altLang="ko-KR" sz="1100" dirty="0">
                <a:solidFill>
                  <a:srgbClr val="000000"/>
                </a:solidFill>
                <a:latin typeface="Courier New" panose="02070309020205020404" pitchFamily="49" charset="0"/>
              </a:rPr>
              <a:t>]</a:t>
            </a:r>
            <a:r>
              <a:rPr lang="en-US" altLang="ko-KR" sz="1100" dirty="0">
                <a:solidFill>
                  <a:srgbClr val="3B3B3B"/>
                </a:solidFill>
                <a:latin typeface="Courier New" panose="02070309020205020404" pitchFamily="49" charset="0"/>
              </a:rPr>
              <a:t> </a:t>
            </a:r>
            <a:r>
              <a:rPr lang="en-US" altLang="ko-KR" sz="1100" b="1" dirty="0">
                <a:solidFill>
                  <a:srgbClr val="006699"/>
                </a:solidFill>
                <a:latin typeface="Courier New" panose="02070309020205020404" pitchFamily="49" charset="0"/>
              </a:rPr>
              <a:t>==</a:t>
            </a:r>
            <a:r>
              <a:rPr lang="en-US" altLang="ko-KR" sz="1100" dirty="0">
                <a:solidFill>
                  <a:srgbClr val="3B3B3B"/>
                </a:solidFill>
                <a:latin typeface="Courier New" panose="02070309020205020404" pitchFamily="49" charset="0"/>
              </a:rPr>
              <a:t> c</a:t>
            </a:r>
          </a:p>
          <a:p>
            <a:pPr>
              <a:lnSpc>
                <a:spcPts val="1425"/>
              </a:lnSpc>
              <a:buNone/>
            </a:pPr>
            <a:r>
              <a:rPr lang="en-US" altLang="ko-KR" sz="1100" dirty="0">
                <a:solidFill>
                  <a:srgbClr val="3B3B3B"/>
                </a:solidFill>
                <a:latin typeface="Courier New" panose="02070309020205020404" pitchFamily="49" charset="0"/>
              </a:rPr>
              <a:t>    </a:t>
            </a:r>
            <a:r>
              <a:rPr lang="en-US" altLang="ko-KR" sz="1100" dirty="0" err="1">
                <a:solidFill>
                  <a:srgbClr val="3B3B3B"/>
                </a:solidFill>
                <a:latin typeface="Courier New" panose="02070309020205020404" pitchFamily="49" charset="0"/>
              </a:rPr>
              <a:t>group_data</a:t>
            </a:r>
            <a:r>
              <a:rPr lang="en-US" altLang="ko-KR" sz="1100" dirty="0">
                <a:solidFill>
                  <a:srgbClr val="3B3B3B"/>
                </a:solidFill>
                <a:latin typeface="Courier New" panose="02070309020205020404" pitchFamily="49" charset="0"/>
              </a:rPr>
              <a:t> </a:t>
            </a:r>
            <a:r>
              <a:rPr lang="en-US" altLang="ko-KR" sz="1100" b="1" dirty="0">
                <a:solidFill>
                  <a:srgbClr val="006699"/>
                </a:solidFill>
                <a:latin typeface="Courier New" panose="02070309020205020404" pitchFamily="49" charset="0"/>
              </a:rPr>
              <a:t>=</a:t>
            </a:r>
            <a:r>
              <a:rPr lang="en-US" altLang="ko-KR" sz="1100" dirty="0">
                <a:solidFill>
                  <a:srgbClr val="3B3B3B"/>
                </a:solidFill>
                <a:latin typeface="Courier New" panose="02070309020205020404" pitchFamily="49" charset="0"/>
              </a:rPr>
              <a:t> new_mpg1</a:t>
            </a:r>
            <a:r>
              <a:rPr lang="en-US" altLang="ko-KR" sz="1100" dirty="0">
                <a:solidFill>
                  <a:srgbClr val="000000"/>
                </a:solidFill>
                <a:latin typeface="Courier New" panose="02070309020205020404" pitchFamily="49" charset="0"/>
              </a:rPr>
              <a:t>[</a:t>
            </a:r>
            <a:r>
              <a:rPr lang="en-US" altLang="ko-KR" sz="1100" dirty="0">
                <a:solidFill>
                  <a:srgbClr val="3B3B3B"/>
                </a:solidFill>
                <a:latin typeface="Courier New" panose="02070309020205020404" pitchFamily="49" charset="0"/>
              </a:rPr>
              <a:t>condition</a:t>
            </a:r>
            <a:r>
              <a:rPr lang="en-US" altLang="ko-KR" sz="1100" dirty="0">
                <a:solidFill>
                  <a:srgbClr val="000000"/>
                </a:solidFill>
                <a:latin typeface="Courier New" panose="02070309020205020404" pitchFamily="49" charset="0"/>
              </a:rPr>
              <a:t>]</a:t>
            </a:r>
            <a:endParaRPr lang="en-US" altLang="ko-KR" sz="1100" dirty="0">
              <a:solidFill>
                <a:srgbClr val="3B3B3B"/>
              </a:solidFill>
              <a:latin typeface="Courier New" panose="02070309020205020404" pitchFamily="49" charset="0"/>
            </a:endParaRPr>
          </a:p>
          <a:p>
            <a:pPr>
              <a:lnSpc>
                <a:spcPts val="1425"/>
              </a:lnSpc>
              <a:buNone/>
            </a:pPr>
            <a:r>
              <a:rPr lang="en-US" altLang="ko-KR" sz="1100" dirty="0">
                <a:solidFill>
                  <a:srgbClr val="3B3B3B"/>
                </a:solidFill>
                <a:latin typeface="Courier New" panose="02070309020205020404" pitchFamily="49" charset="0"/>
              </a:rPr>
              <a:t>    </a:t>
            </a:r>
            <a:r>
              <a:rPr lang="en-US" altLang="ko-KR" sz="1100" dirty="0" err="1">
                <a:solidFill>
                  <a:srgbClr val="3B3B3B"/>
                </a:solidFill>
                <a:latin typeface="Courier New" panose="02070309020205020404" pitchFamily="49" charset="0"/>
              </a:rPr>
              <a:t>mpg_values</a:t>
            </a:r>
            <a:r>
              <a:rPr lang="en-US" altLang="ko-KR" sz="1100" dirty="0">
                <a:solidFill>
                  <a:srgbClr val="3B3B3B"/>
                </a:solidFill>
                <a:latin typeface="Courier New" panose="02070309020205020404" pitchFamily="49" charset="0"/>
              </a:rPr>
              <a:t> </a:t>
            </a:r>
            <a:r>
              <a:rPr lang="en-US" altLang="ko-KR" sz="1100" b="1" dirty="0">
                <a:solidFill>
                  <a:srgbClr val="006699"/>
                </a:solidFill>
                <a:latin typeface="Courier New" panose="02070309020205020404" pitchFamily="49" charset="0"/>
              </a:rPr>
              <a:t>=</a:t>
            </a:r>
            <a:r>
              <a:rPr lang="en-US" altLang="ko-KR" sz="1100" dirty="0">
                <a:solidFill>
                  <a:srgbClr val="3B3B3B"/>
                </a:solidFill>
                <a:latin typeface="Courier New" panose="02070309020205020404" pitchFamily="49" charset="0"/>
              </a:rPr>
              <a:t> </a:t>
            </a:r>
            <a:r>
              <a:rPr lang="en-US" altLang="ko-KR" sz="1100" dirty="0" err="1">
                <a:solidFill>
                  <a:srgbClr val="3B3B3B"/>
                </a:solidFill>
                <a:latin typeface="Courier New" panose="02070309020205020404" pitchFamily="49" charset="0"/>
              </a:rPr>
              <a:t>group_data</a:t>
            </a:r>
            <a:r>
              <a:rPr lang="en-US" altLang="ko-KR" sz="1100" dirty="0">
                <a:solidFill>
                  <a:srgbClr val="000000"/>
                </a:solidFill>
                <a:latin typeface="Courier New" panose="02070309020205020404" pitchFamily="49" charset="0"/>
              </a:rPr>
              <a:t>[:,</a:t>
            </a:r>
            <a:r>
              <a:rPr lang="en-US" altLang="ko-KR" sz="1100" dirty="0">
                <a:solidFill>
                  <a:srgbClr val="3B3B3B"/>
                </a:solidFill>
                <a:latin typeface="Courier New" panose="02070309020205020404" pitchFamily="49" charset="0"/>
              </a:rPr>
              <a:t> </a:t>
            </a:r>
            <a:r>
              <a:rPr lang="en-US" altLang="ko-KR" sz="1100" dirty="0">
                <a:solidFill>
                  <a:srgbClr val="A8017E"/>
                </a:solidFill>
                <a:latin typeface="Courier New" panose="02070309020205020404" pitchFamily="49" charset="0"/>
              </a:rPr>
              <a:t>1</a:t>
            </a:r>
            <a:r>
              <a:rPr lang="en-US" altLang="ko-KR" sz="1100" dirty="0">
                <a:solidFill>
                  <a:srgbClr val="000000"/>
                </a:solidFill>
                <a:latin typeface="Courier New" panose="02070309020205020404" pitchFamily="49" charset="0"/>
              </a:rPr>
              <a:t>]</a:t>
            </a:r>
            <a:endParaRPr lang="en-US" altLang="ko-KR" sz="1100" dirty="0">
              <a:solidFill>
                <a:srgbClr val="3B3B3B"/>
              </a:solidFill>
              <a:latin typeface="Courier New" panose="02070309020205020404" pitchFamily="49" charset="0"/>
            </a:endParaRPr>
          </a:p>
          <a:p>
            <a:pPr>
              <a:lnSpc>
                <a:spcPts val="1425"/>
              </a:lnSpc>
              <a:buNone/>
            </a:pPr>
            <a:br>
              <a:rPr lang="en-US" altLang="ko-KR" sz="1100" dirty="0">
                <a:solidFill>
                  <a:srgbClr val="3B3B3B"/>
                </a:solidFill>
                <a:latin typeface="Courier New" panose="02070309020205020404" pitchFamily="49" charset="0"/>
              </a:rPr>
            </a:br>
            <a:endParaRPr lang="en-US" altLang="ko-KR" sz="1100" dirty="0">
              <a:solidFill>
                <a:srgbClr val="3B3B3B"/>
              </a:solidFill>
              <a:latin typeface="Courier New" panose="02070309020205020404" pitchFamily="49" charset="0"/>
            </a:endParaRPr>
          </a:p>
          <a:p>
            <a:pPr>
              <a:lnSpc>
                <a:spcPts val="1425"/>
              </a:lnSpc>
              <a:buNone/>
            </a:pPr>
            <a:r>
              <a:rPr lang="en-US" altLang="ko-KR" sz="1100" dirty="0">
                <a:solidFill>
                  <a:srgbClr val="3B3B3B"/>
                </a:solidFill>
                <a:latin typeface="Courier New" panose="02070309020205020404" pitchFamily="49" charset="0"/>
              </a:rPr>
              <a:t>    </a:t>
            </a:r>
            <a:r>
              <a:rPr lang="en-US" altLang="ko-KR" sz="1100" dirty="0">
                <a:solidFill>
                  <a:srgbClr val="008000"/>
                </a:solidFill>
                <a:latin typeface="Courier New" panose="02070309020205020404" pitchFamily="49" charset="0"/>
              </a:rPr>
              <a:t># </a:t>
            </a:r>
            <a:r>
              <a:rPr lang="ko-KR" altLang="en-US" sz="1100" dirty="0">
                <a:solidFill>
                  <a:srgbClr val="008000"/>
                </a:solidFill>
                <a:latin typeface="Courier New" panose="02070309020205020404" pitchFamily="49" charset="0"/>
              </a:rPr>
              <a:t>평균 계산</a:t>
            </a:r>
            <a:endParaRPr lang="ko-KR" altLang="en-US" sz="1100" dirty="0">
              <a:solidFill>
                <a:srgbClr val="3B3B3B"/>
              </a:solidFill>
              <a:latin typeface="Courier New" panose="02070309020205020404" pitchFamily="49" charset="0"/>
            </a:endParaRPr>
          </a:p>
          <a:p>
            <a:pPr>
              <a:lnSpc>
                <a:spcPts val="1425"/>
              </a:lnSpc>
              <a:buNone/>
            </a:pPr>
            <a:r>
              <a:rPr lang="ko-KR" altLang="en-US" sz="1100" dirty="0">
                <a:solidFill>
                  <a:srgbClr val="3B3B3B"/>
                </a:solidFill>
                <a:latin typeface="Courier New" panose="02070309020205020404" pitchFamily="49" charset="0"/>
              </a:rPr>
              <a:t>    </a:t>
            </a:r>
            <a:r>
              <a:rPr lang="en-US" altLang="ko-KR" sz="1100" dirty="0">
                <a:solidFill>
                  <a:srgbClr val="3B3B3B"/>
                </a:solidFill>
                <a:latin typeface="Courier New" panose="02070309020205020404" pitchFamily="49" charset="0"/>
              </a:rPr>
              <a:t>avg </a:t>
            </a:r>
            <a:r>
              <a:rPr lang="en-US" altLang="ko-KR" sz="1100" b="1" dirty="0">
                <a:solidFill>
                  <a:srgbClr val="006699"/>
                </a:solidFill>
                <a:latin typeface="Courier New" panose="02070309020205020404" pitchFamily="49" charset="0"/>
              </a:rPr>
              <a:t>=</a:t>
            </a:r>
            <a:r>
              <a:rPr lang="en-US" altLang="ko-KR" sz="1100" dirty="0">
                <a:solidFill>
                  <a:srgbClr val="3B3B3B"/>
                </a:solidFill>
                <a:latin typeface="Courier New" panose="02070309020205020404" pitchFamily="49" charset="0"/>
              </a:rPr>
              <a:t> </a:t>
            </a:r>
            <a:r>
              <a:rPr lang="en-US" altLang="ko-KR" sz="1100" dirty="0" err="1">
                <a:solidFill>
                  <a:srgbClr val="3B3B3B"/>
                </a:solidFill>
                <a:latin typeface="Courier New" panose="02070309020205020404" pitchFamily="49" charset="0"/>
              </a:rPr>
              <a:t>np.mean</a:t>
            </a:r>
            <a:r>
              <a:rPr lang="en-US" altLang="ko-KR" sz="1100" dirty="0">
                <a:solidFill>
                  <a:srgbClr val="000000"/>
                </a:solidFill>
                <a:latin typeface="Courier New" panose="02070309020205020404" pitchFamily="49" charset="0"/>
              </a:rPr>
              <a:t>(</a:t>
            </a:r>
            <a:r>
              <a:rPr lang="en-US" altLang="ko-KR" sz="1100" dirty="0" err="1">
                <a:solidFill>
                  <a:srgbClr val="3B3B3B"/>
                </a:solidFill>
                <a:latin typeface="Courier New" panose="02070309020205020404" pitchFamily="49" charset="0"/>
              </a:rPr>
              <a:t>mpg_values</a:t>
            </a:r>
            <a:r>
              <a:rPr lang="en-US" altLang="ko-KR" sz="1100" dirty="0">
                <a:solidFill>
                  <a:srgbClr val="000000"/>
                </a:solidFill>
                <a:latin typeface="Courier New" panose="02070309020205020404" pitchFamily="49" charset="0"/>
              </a:rPr>
              <a:t>)</a:t>
            </a:r>
            <a:br>
              <a:rPr lang="en-US" altLang="ko-KR" sz="1100" dirty="0">
                <a:solidFill>
                  <a:srgbClr val="3B3B3B"/>
                </a:solidFill>
                <a:latin typeface="Courier New" panose="02070309020205020404" pitchFamily="49" charset="0"/>
              </a:rPr>
            </a:br>
            <a:endParaRPr lang="en-US" altLang="ko-KR" sz="1100" dirty="0">
              <a:solidFill>
                <a:srgbClr val="3B3B3B"/>
              </a:solidFill>
              <a:latin typeface="Courier New" panose="02070309020205020404" pitchFamily="49" charset="0"/>
            </a:endParaRPr>
          </a:p>
          <a:p>
            <a:pPr>
              <a:lnSpc>
                <a:spcPts val="1425"/>
              </a:lnSpc>
              <a:buNone/>
            </a:pPr>
            <a:r>
              <a:rPr lang="en-US" altLang="ko-KR" sz="1100" dirty="0">
                <a:solidFill>
                  <a:srgbClr val="3B3B3B"/>
                </a:solidFill>
                <a:latin typeface="Courier New" panose="02070309020205020404" pitchFamily="49" charset="0"/>
              </a:rPr>
              <a:t>    </a:t>
            </a:r>
            <a:r>
              <a:rPr lang="en-US" altLang="ko-KR" sz="1100" b="1" dirty="0">
                <a:solidFill>
                  <a:srgbClr val="45AE34"/>
                </a:solidFill>
                <a:latin typeface="Courier New" panose="02070309020205020404" pitchFamily="49" charset="0"/>
              </a:rPr>
              <a:t>print</a:t>
            </a:r>
            <a:r>
              <a:rPr lang="en-US" altLang="ko-KR" sz="1100" dirty="0">
                <a:solidFill>
                  <a:srgbClr val="000000"/>
                </a:solidFill>
                <a:latin typeface="Courier New" panose="02070309020205020404" pitchFamily="49" charset="0"/>
              </a:rPr>
              <a:t>(</a:t>
            </a:r>
            <a:r>
              <a:rPr lang="en-US" altLang="ko-KR" sz="1100" dirty="0">
                <a:solidFill>
                  <a:srgbClr val="FF5600"/>
                </a:solidFill>
                <a:latin typeface="Courier New" panose="02070309020205020404" pitchFamily="49" charset="0"/>
              </a:rPr>
              <a:t>f</a:t>
            </a:r>
            <a:r>
              <a:rPr lang="en-US" altLang="ko-KR" sz="1100" dirty="0">
                <a:solidFill>
                  <a:srgbClr val="666666"/>
                </a:solidFill>
                <a:latin typeface="Courier New" panose="02070309020205020404" pitchFamily="49" charset="0"/>
              </a:rPr>
              <a:t>'</a:t>
            </a:r>
            <a:r>
              <a:rPr lang="en-US" altLang="ko-KR" sz="1100" dirty="0">
                <a:solidFill>
                  <a:srgbClr val="000000"/>
                </a:solidFill>
                <a:latin typeface="Courier New" panose="02070309020205020404" pitchFamily="49" charset="0"/>
              </a:rPr>
              <a:t>{</a:t>
            </a:r>
            <a:r>
              <a:rPr lang="en-US" altLang="ko-KR" sz="1100" dirty="0">
                <a:solidFill>
                  <a:srgbClr val="3B3B3B"/>
                </a:solidFill>
                <a:latin typeface="Courier New" panose="02070309020205020404" pitchFamily="49" charset="0"/>
              </a:rPr>
              <a:t>c</a:t>
            </a:r>
            <a:r>
              <a:rPr lang="en-US" altLang="ko-KR" sz="1100" dirty="0">
                <a:solidFill>
                  <a:srgbClr val="000000"/>
                </a:solidFill>
                <a:latin typeface="Courier New" panose="02070309020205020404" pitchFamily="49" charset="0"/>
              </a:rPr>
              <a:t>}</a:t>
            </a:r>
            <a:r>
              <a:rPr lang="ko-KR" altLang="en-US" sz="1100" dirty="0">
                <a:solidFill>
                  <a:srgbClr val="666666"/>
                </a:solidFill>
                <a:latin typeface="Courier New" panose="02070309020205020404" pitchFamily="49" charset="0"/>
              </a:rPr>
              <a:t>기통 평균 연비 </a:t>
            </a:r>
            <a:r>
              <a:rPr lang="en-US" altLang="ko-KR" sz="1100" dirty="0">
                <a:solidFill>
                  <a:srgbClr val="666666"/>
                </a:solidFill>
                <a:latin typeface="Courier New" panose="02070309020205020404" pitchFamily="49" charset="0"/>
              </a:rPr>
              <a:t>: </a:t>
            </a:r>
            <a:r>
              <a:rPr lang="en-US" altLang="ko-KR" sz="1100" dirty="0">
                <a:solidFill>
                  <a:srgbClr val="000000"/>
                </a:solidFill>
                <a:latin typeface="Courier New" panose="02070309020205020404" pitchFamily="49" charset="0"/>
              </a:rPr>
              <a:t>{</a:t>
            </a:r>
            <a:r>
              <a:rPr lang="en-US" altLang="ko-KR" sz="1100" dirty="0">
                <a:solidFill>
                  <a:srgbClr val="3B3B3B"/>
                </a:solidFill>
                <a:latin typeface="Courier New" panose="02070309020205020404" pitchFamily="49" charset="0"/>
              </a:rPr>
              <a:t>avg</a:t>
            </a:r>
            <a:r>
              <a:rPr lang="en-US" altLang="ko-KR" sz="1100" dirty="0">
                <a:solidFill>
                  <a:srgbClr val="A8017E"/>
                </a:solidFill>
                <a:latin typeface="Courier New" panose="02070309020205020404" pitchFamily="49" charset="0"/>
              </a:rPr>
              <a:t>:.2f</a:t>
            </a:r>
            <a:r>
              <a:rPr lang="en-US" altLang="ko-KR" sz="1100" dirty="0">
                <a:solidFill>
                  <a:srgbClr val="000000"/>
                </a:solidFill>
                <a:latin typeface="Courier New" panose="02070309020205020404" pitchFamily="49" charset="0"/>
              </a:rPr>
              <a:t>}</a:t>
            </a:r>
            <a:r>
              <a:rPr lang="en-US" altLang="ko-KR" sz="1100" dirty="0">
                <a:solidFill>
                  <a:srgbClr val="666666"/>
                </a:solidFill>
                <a:latin typeface="Courier New" panose="02070309020205020404" pitchFamily="49" charset="0"/>
              </a:rPr>
              <a:t>'</a:t>
            </a:r>
            <a:r>
              <a:rPr lang="en-US" altLang="ko-KR" sz="1100" dirty="0">
                <a:solidFill>
                  <a:srgbClr val="000000"/>
                </a:solidFill>
                <a:latin typeface="Courier New" panose="02070309020205020404" pitchFamily="49" charset="0"/>
              </a:rPr>
              <a:t>)</a:t>
            </a:r>
            <a:endParaRPr lang="en-US" altLang="ko-KR" sz="1100" dirty="0">
              <a:solidFill>
                <a:srgbClr val="3B3B3B"/>
              </a:solidFill>
              <a:latin typeface="Courier New" panose="02070309020205020404" pitchFamily="49" charset="0"/>
            </a:endParaRPr>
          </a:p>
        </p:txBody>
      </p: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4C9BC92C-8FB6-FF56-921B-013E9C8477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17F5C-E498-46DC-914F-6F75556D3BF8}" type="slidenum">
              <a:rPr lang="ko-KR" altLang="en-US" smtClean="0"/>
              <a:t>40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8088285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ED8F4E-4986-9721-9973-5D50E2CEF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8262C6DE-CAB3-8ABF-1162-6B7380E5647B}"/>
              </a:ext>
            </a:extLst>
          </p:cNvPr>
          <p:cNvSpPr txBox="1"/>
          <p:nvPr/>
        </p:nvSpPr>
        <p:spPr>
          <a:xfrm>
            <a:off x="216000" y="873502"/>
            <a:ext cx="6480000" cy="84771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lnSpc>
                <a:spcPct val="130000"/>
              </a:lnSpc>
              <a:buFont typeface="+mj-lt"/>
              <a:buAutoNum type="arabicPeriod"/>
            </a:pPr>
            <a:endParaRPr lang="ko-KR" altLang="en-US" sz="1200" dirty="0"/>
          </a:p>
          <a:p>
            <a:pPr marL="228600" indent="-228600">
              <a:lnSpc>
                <a:spcPct val="130000"/>
              </a:lnSpc>
              <a:buFont typeface="+mj-lt"/>
              <a:buAutoNum type="arabicPeriod"/>
            </a:pPr>
            <a:r>
              <a:rPr lang="en-US" altLang="ko-KR" sz="1200" dirty="0"/>
              <a:t>1</a:t>
            </a:r>
            <a:r>
              <a:rPr lang="ko-KR" altLang="en-US" sz="1200" dirty="0"/>
              <a:t>부터 </a:t>
            </a:r>
            <a:r>
              <a:rPr lang="en-US" altLang="ko-KR" sz="1200" dirty="0"/>
              <a:t>10</a:t>
            </a:r>
            <a:r>
              <a:rPr lang="ko-KR" altLang="en-US" sz="1200" dirty="0"/>
              <a:t>까지의 숫자를 가지는 </a:t>
            </a:r>
            <a:r>
              <a:rPr lang="en-US" altLang="ko-KR" sz="1200" dirty="0"/>
              <a:t>NumPy </a:t>
            </a:r>
            <a:r>
              <a:rPr lang="ko-KR" altLang="en-US" sz="1200" dirty="0"/>
              <a:t>배열을 </a:t>
            </a:r>
            <a:r>
              <a:rPr lang="ko-KR" altLang="en-US" sz="1200" dirty="0" err="1"/>
              <a:t>생성하시오</a:t>
            </a:r>
            <a:r>
              <a:rPr lang="en-US" altLang="ko-KR" sz="1200" dirty="0"/>
              <a:t>. </a:t>
            </a:r>
          </a:p>
          <a:p>
            <a:pPr marL="228600" indent="-228600">
              <a:lnSpc>
                <a:spcPct val="130000"/>
              </a:lnSpc>
              <a:buFont typeface="+mj-lt"/>
              <a:buAutoNum type="arabicPeriod"/>
            </a:pPr>
            <a:r>
              <a:rPr lang="en-US" altLang="ko-KR" sz="1200" dirty="0"/>
              <a:t>5</a:t>
            </a:r>
            <a:r>
              <a:rPr lang="ko-KR" altLang="en-US" sz="1200" dirty="0"/>
              <a:t>개의 </a:t>
            </a:r>
            <a:r>
              <a:rPr lang="en-US" altLang="ko-KR" sz="1200" dirty="0"/>
              <a:t>0</a:t>
            </a:r>
            <a:r>
              <a:rPr lang="ko-KR" altLang="en-US" sz="1200" dirty="0"/>
              <a:t>으로 이루어진 배열을 </a:t>
            </a:r>
            <a:r>
              <a:rPr lang="ko-KR" altLang="en-US" sz="1200" dirty="0" err="1"/>
              <a:t>생성하시오</a:t>
            </a:r>
            <a:r>
              <a:rPr lang="en-US" altLang="ko-KR" sz="1200" dirty="0"/>
              <a:t>. </a:t>
            </a:r>
          </a:p>
          <a:p>
            <a:pPr marL="228600" indent="-228600">
              <a:lnSpc>
                <a:spcPct val="130000"/>
              </a:lnSpc>
              <a:buFont typeface="+mj-lt"/>
              <a:buAutoNum type="arabicPeriod"/>
            </a:pPr>
            <a:r>
              <a:rPr lang="en-US" altLang="ko-KR" sz="1200" dirty="0"/>
              <a:t>3</a:t>
            </a:r>
            <a:r>
              <a:rPr lang="ko-KR" altLang="en-US" sz="1200" dirty="0"/>
              <a:t>행 </a:t>
            </a:r>
            <a:r>
              <a:rPr lang="en-US" altLang="ko-KR" sz="1200" dirty="0"/>
              <a:t>3</a:t>
            </a:r>
            <a:r>
              <a:rPr lang="ko-KR" altLang="en-US" sz="1200" dirty="0"/>
              <a:t>열의 </a:t>
            </a:r>
            <a:r>
              <a:rPr lang="en-US" altLang="ko-KR" sz="1200" dirty="0"/>
              <a:t>1</a:t>
            </a:r>
            <a:r>
              <a:rPr lang="ko-KR" altLang="en-US" sz="1200" dirty="0"/>
              <a:t>로 이루어진 배열을 </a:t>
            </a:r>
            <a:r>
              <a:rPr lang="ko-KR" altLang="en-US" sz="1200" dirty="0" err="1"/>
              <a:t>생성하시오</a:t>
            </a:r>
            <a:r>
              <a:rPr lang="en-US" altLang="ko-KR" sz="1200" dirty="0"/>
              <a:t>. </a:t>
            </a:r>
          </a:p>
          <a:p>
            <a:pPr marL="228600" indent="-228600">
              <a:lnSpc>
                <a:spcPct val="130000"/>
              </a:lnSpc>
              <a:buFont typeface="+mj-lt"/>
              <a:buAutoNum type="arabicPeriod"/>
            </a:pPr>
            <a:r>
              <a:rPr lang="en-US" altLang="ko-KR" sz="1200" dirty="0"/>
              <a:t>10</a:t>
            </a:r>
            <a:r>
              <a:rPr lang="ko-KR" altLang="en-US" sz="1200" dirty="0"/>
              <a:t>부터 </a:t>
            </a:r>
            <a:r>
              <a:rPr lang="en-US" altLang="ko-KR" sz="1200" dirty="0"/>
              <a:t>50</a:t>
            </a:r>
            <a:r>
              <a:rPr lang="ko-KR" altLang="en-US" sz="1200" dirty="0"/>
              <a:t>까지 </a:t>
            </a:r>
            <a:r>
              <a:rPr lang="en-US" altLang="ko-KR" sz="1200" dirty="0"/>
              <a:t>5 </a:t>
            </a:r>
            <a:r>
              <a:rPr lang="ko-KR" altLang="en-US" sz="1200" dirty="0"/>
              <a:t>간격으로 증가하는 배열을 </a:t>
            </a:r>
            <a:r>
              <a:rPr lang="ko-KR" altLang="en-US" sz="1200" dirty="0" err="1"/>
              <a:t>생성하시오</a:t>
            </a:r>
            <a:r>
              <a:rPr lang="en-US" altLang="ko-KR" sz="1200" dirty="0"/>
              <a:t>. </a:t>
            </a:r>
          </a:p>
          <a:p>
            <a:pPr marL="228600" indent="-228600">
              <a:lnSpc>
                <a:spcPct val="130000"/>
              </a:lnSpc>
              <a:buFont typeface="+mj-lt"/>
              <a:buAutoNum type="arabicPeriod"/>
            </a:pPr>
            <a:r>
              <a:rPr lang="ko-KR" altLang="en-US" sz="1200" dirty="0"/>
              <a:t>다음 배열의 </a:t>
            </a:r>
            <a:r>
              <a:rPr lang="en-US" altLang="ko-KR" sz="1200" dirty="0"/>
              <a:t>shape</a:t>
            </a:r>
            <a:r>
              <a:rPr lang="ko-KR" altLang="en-US" sz="1200" dirty="0"/>
              <a:t>를 </a:t>
            </a:r>
            <a:r>
              <a:rPr lang="ko-KR" altLang="en-US" sz="1200" dirty="0" err="1"/>
              <a:t>출력하시오</a:t>
            </a:r>
            <a:r>
              <a:rPr lang="en-US" altLang="ko-KR" sz="1200" dirty="0"/>
              <a:t>.</a:t>
            </a:r>
          </a:p>
          <a:p>
            <a:pPr marL="228600" indent="-228600">
              <a:lnSpc>
                <a:spcPct val="130000"/>
              </a:lnSpc>
              <a:buFont typeface="+mj-lt"/>
              <a:buAutoNum type="arabicPeriod"/>
            </a:pPr>
            <a:endParaRPr lang="en-US" altLang="ko-KR" sz="1200" dirty="0"/>
          </a:p>
          <a:p>
            <a:pPr marL="228600" indent="-228600">
              <a:lnSpc>
                <a:spcPct val="130000"/>
              </a:lnSpc>
              <a:buFont typeface="+mj-lt"/>
              <a:buAutoNum type="arabicPeriod"/>
            </a:pPr>
            <a:endParaRPr lang="en-US" altLang="ko-KR" sz="1200" dirty="0"/>
          </a:p>
          <a:p>
            <a:pPr marL="228600" indent="-228600">
              <a:lnSpc>
                <a:spcPct val="130000"/>
              </a:lnSpc>
              <a:buFont typeface="+mj-lt"/>
              <a:buAutoNum type="arabicPeriod"/>
            </a:pPr>
            <a:endParaRPr lang="en-US" altLang="ko-KR" sz="1200" dirty="0"/>
          </a:p>
          <a:p>
            <a:pPr marL="228600" indent="-228600">
              <a:lnSpc>
                <a:spcPct val="130000"/>
              </a:lnSpc>
              <a:buFont typeface="+mj-lt"/>
              <a:buAutoNum type="arabicPeriod"/>
            </a:pPr>
            <a:endParaRPr lang="en-US" altLang="ko-KR" sz="1200" dirty="0"/>
          </a:p>
          <a:p>
            <a:pPr marL="228600" indent="-228600">
              <a:lnSpc>
                <a:spcPct val="130000"/>
              </a:lnSpc>
              <a:buFont typeface="+mj-lt"/>
              <a:buAutoNum type="arabicPeriod"/>
            </a:pPr>
            <a:endParaRPr lang="en-US" altLang="ko-KR" sz="1200" dirty="0"/>
          </a:p>
          <a:p>
            <a:pPr marL="228600" indent="-228600">
              <a:lnSpc>
                <a:spcPct val="130000"/>
              </a:lnSpc>
              <a:buFont typeface="+mj-lt"/>
              <a:buAutoNum type="arabicPeriod"/>
            </a:pPr>
            <a:endParaRPr lang="en-US" altLang="ko-KR" sz="1200" dirty="0"/>
          </a:p>
          <a:p>
            <a:pPr marL="228600" indent="-228600">
              <a:lnSpc>
                <a:spcPct val="130000"/>
              </a:lnSpc>
              <a:buFont typeface="+mj-lt"/>
              <a:buAutoNum type="arabicPeriod"/>
            </a:pPr>
            <a:endParaRPr lang="ko-KR" altLang="en-US" sz="1200" dirty="0"/>
          </a:p>
          <a:p>
            <a:pPr marL="228600" indent="-228600">
              <a:lnSpc>
                <a:spcPct val="130000"/>
              </a:lnSpc>
              <a:buFont typeface="+mj-lt"/>
              <a:buAutoNum type="arabicPeriod"/>
            </a:pPr>
            <a:r>
              <a:rPr lang="ko-KR" altLang="en-US" sz="1200" dirty="0"/>
              <a:t>위 배열의 차원 수</a:t>
            </a:r>
            <a:r>
              <a:rPr lang="en-US" altLang="ko-KR" sz="1200" dirty="0"/>
              <a:t>(</a:t>
            </a:r>
            <a:r>
              <a:rPr lang="en-US" altLang="ko-KR" sz="1200" dirty="0" err="1"/>
              <a:t>ndim</a:t>
            </a:r>
            <a:r>
              <a:rPr lang="en-US" altLang="ko-KR" sz="1200" dirty="0"/>
              <a:t>)</a:t>
            </a:r>
            <a:r>
              <a:rPr lang="ko-KR" altLang="en-US" sz="1200" dirty="0"/>
              <a:t>를 </a:t>
            </a:r>
            <a:r>
              <a:rPr lang="ko-KR" altLang="en-US" sz="1200" dirty="0" err="1"/>
              <a:t>출력하시오</a:t>
            </a:r>
            <a:r>
              <a:rPr lang="en-US" altLang="ko-KR" sz="1200" dirty="0"/>
              <a:t>. </a:t>
            </a:r>
          </a:p>
          <a:p>
            <a:pPr marL="228600" indent="-228600">
              <a:lnSpc>
                <a:spcPct val="130000"/>
              </a:lnSpc>
              <a:buFont typeface="+mj-lt"/>
              <a:buAutoNum type="arabicPeriod"/>
            </a:pPr>
            <a:r>
              <a:rPr lang="ko-KR" altLang="en-US" sz="1200" dirty="0"/>
              <a:t>위 배열의 전체 원소 개수</a:t>
            </a:r>
            <a:r>
              <a:rPr lang="en-US" altLang="ko-KR" sz="1200" dirty="0"/>
              <a:t>(size)</a:t>
            </a:r>
            <a:r>
              <a:rPr lang="ko-KR" altLang="en-US" sz="1200" dirty="0"/>
              <a:t>를 </a:t>
            </a:r>
            <a:r>
              <a:rPr lang="ko-KR" altLang="en-US" sz="1200" dirty="0" err="1"/>
              <a:t>출력하시오</a:t>
            </a:r>
            <a:r>
              <a:rPr lang="en-US" altLang="ko-KR" sz="1200" dirty="0"/>
              <a:t>. </a:t>
            </a:r>
          </a:p>
          <a:p>
            <a:pPr marL="228600" indent="-228600">
              <a:lnSpc>
                <a:spcPct val="130000"/>
              </a:lnSpc>
              <a:buFont typeface="+mj-lt"/>
              <a:buAutoNum type="arabicPeriod"/>
            </a:pPr>
            <a:r>
              <a:rPr lang="ko-KR" altLang="en-US" sz="1200" dirty="0"/>
              <a:t>다음 배열에서 숫자 </a:t>
            </a:r>
            <a:r>
              <a:rPr lang="en-US" altLang="ko-KR" sz="1200" dirty="0"/>
              <a:t>8</a:t>
            </a:r>
            <a:r>
              <a:rPr lang="ko-KR" altLang="en-US" sz="1200" dirty="0"/>
              <a:t>을 </a:t>
            </a:r>
            <a:r>
              <a:rPr lang="ko-KR" altLang="en-US" sz="1200" dirty="0" err="1"/>
              <a:t>출력하시오</a:t>
            </a:r>
            <a:r>
              <a:rPr lang="en-US" altLang="ko-KR" sz="1200" dirty="0"/>
              <a:t>.</a:t>
            </a:r>
          </a:p>
          <a:p>
            <a:pPr marL="228600" indent="-228600">
              <a:lnSpc>
                <a:spcPct val="130000"/>
              </a:lnSpc>
              <a:buFont typeface="+mj-lt"/>
              <a:buAutoNum type="arabicPeriod"/>
            </a:pPr>
            <a:endParaRPr lang="en-US" altLang="ko-KR" sz="1200" dirty="0"/>
          </a:p>
          <a:p>
            <a:pPr marL="228600" indent="-228600">
              <a:lnSpc>
                <a:spcPct val="130000"/>
              </a:lnSpc>
              <a:buFont typeface="+mj-lt"/>
              <a:buAutoNum type="arabicPeriod"/>
            </a:pPr>
            <a:endParaRPr lang="en-US" altLang="ko-KR" sz="1200" dirty="0"/>
          </a:p>
          <a:p>
            <a:pPr marL="228600" indent="-228600">
              <a:lnSpc>
                <a:spcPct val="130000"/>
              </a:lnSpc>
              <a:buFont typeface="+mj-lt"/>
              <a:buAutoNum type="arabicPeriod"/>
            </a:pPr>
            <a:endParaRPr lang="en-US" altLang="ko-KR" sz="1200" dirty="0"/>
          </a:p>
          <a:p>
            <a:pPr marL="228600" indent="-228600">
              <a:lnSpc>
                <a:spcPct val="130000"/>
              </a:lnSpc>
              <a:buFont typeface="+mj-lt"/>
              <a:buAutoNum type="arabicPeriod"/>
            </a:pPr>
            <a:endParaRPr lang="en-US" altLang="ko-KR" sz="1200" dirty="0"/>
          </a:p>
          <a:p>
            <a:pPr marL="228600" indent="-228600">
              <a:lnSpc>
                <a:spcPct val="130000"/>
              </a:lnSpc>
              <a:buFont typeface="+mj-lt"/>
              <a:buAutoNum type="arabicPeriod"/>
            </a:pPr>
            <a:endParaRPr lang="en-US" altLang="ko-KR" sz="1200" dirty="0"/>
          </a:p>
          <a:p>
            <a:pPr marL="228600" indent="-228600">
              <a:lnSpc>
                <a:spcPct val="130000"/>
              </a:lnSpc>
              <a:buFont typeface="+mj-lt"/>
              <a:buAutoNum type="arabicPeriod"/>
            </a:pPr>
            <a:endParaRPr lang="en-US" altLang="ko-KR" sz="1200" dirty="0"/>
          </a:p>
          <a:p>
            <a:pPr marL="228600" indent="-228600">
              <a:lnSpc>
                <a:spcPct val="130000"/>
              </a:lnSpc>
              <a:buFont typeface="+mj-lt"/>
              <a:buAutoNum type="arabicPeriod"/>
            </a:pPr>
            <a:endParaRPr lang="ko-KR" altLang="en-US" sz="1200" dirty="0"/>
          </a:p>
          <a:p>
            <a:pPr marL="228600" indent="-228600">
              <a:lnSpc>
                <a:spcPct val="130000"/>
              </a:lnSpc>
              <a:buFont typeface="+mj-lt"/>
              <a:buAutoNum type="arabicPeriod"/>
            </a:pPr>
            <a:r>
              <a:rPr lang="ko-KR" altLang="en-US" sz="1200" dirty="0"/>
              <a:t>첫 번째 행 전체를 </a:t>
            </a:r>
            <a:r>
              <a:rPr lang="ko-KR" altLang="en-US" sz="1200" dirty="0" err="1"/>
              <a:t>출력하시오</a:t>
            </a:r>
            <a:r>
              <a:rPr lang="en-US" altLang="ko-KR" sz="1200" dirty="0"/>
              <a:t>. </a:t>
            </a:r>
          </a:p>
          <a:p>
            <a:pPr marL="228600" indent="-228600">
              <a:lnSpc>
                <a:spcPct val="130000"/>
              </a:lnSpc>
              <a:buFont typeface="+mj-lt"/>
              <a:buAutoNum type="arabicPeriod"/>
            </a:pPr>
            <a:r>
              <a:rPr lang="ko-KR" altLang="en-US" sz="1200" dirty="0"/>
              <a:t>두 번째 열 전체를 </a:t>
            </a:r>
            <a:r>
              <a:rPr lang="ko-KR" altLang="en-US" sz="1200" dirty="0" err="1"/>
              <a:t>출력하시오</a:t>
            </a:r>
            <a:r>
              <a:rPr lang="en-US" altLang="ko-KR" sz="1200" dirty="0"/>
              <a:t>. </a:t>
            </a:r>
          </a:p>
          <a:p>
            <a:pPr marL="228600" indent="-228600">
              <a:lnSpc>
                <a:spcPct val="130000"/>
              </a:lnSpc>
              <a:buFont typeface="+mj-lt"/>
              <a:buAutoNum type="arabicPeriod"/>
            </a:pPr>
            <a:endParaRPr lang="en-US" altLang="ko-KR" sz="1200" dirty="0"/>
          </a:p>
          <a:p>
            <a:pPr>
              <a:lnSpc>
                <a:spcPct val="130000"/>
              </a:lnSpc>
            </a:pPr>
            <a:r>
              <a:rPr lang="en-US" altLang="ko-KR" sz="1200" dirty="0"/>
              <a:t>11. </a:t>
            </a:r>
            <a:r>
              <a:rPr lang="ko-KR" altLang="en-US" sz="1200" dirty="0"/>
              <a:t>단위행렬</a:t>
            </a:r>
            <a:r>
              <a:rPr lang="en-US" altLang="ko-KR" sz="1200" dirty="0"/>
              <a:t>(identity matrix)</a:t>
            </a:r>
            <a:r>
              <a:rPr lang="ko-KR" altLang="en-US" sz="1200" dirty="0"/>
              <a:t>은 </a:t>
            </a:r>
            <a:r>
              <a:rPr lang="ko-KR" altLang="en-US" sz="1200" dirty="0" err="1"/>
              <a:t>주대각선의</a:t>
            </a:r>
            <a:r>
              <a:rPr lang="ko-KR" altLang="en-US" sz="1200" dirty="0"/>
              <a:t> 원소는 모두 </a:t>
            </a:r>
            <a:r>
              <a:rPr lang="en-US" altLang="ko-KR" sz="1200" dirty="0"/>
              <a:t>1</a:t>
            </a:r>
            <a:r>
              <a:rPr lang="ko-KR" altLang="en-US" sz="1200" dirty="0"/>
              <a:t>이고</a:t>
            </a:r>
            <a:r>
              <a:rPr lang="en-US" altLang="ko-KR" sz="1200" dirty="0"/>
              <a:t>, </a:t>
            </a:r>
            <a:r>
              <a:rPr lang="ko-KR" altLang="en-US" sz="1200" dirty="0"/>
              <a:t>나머지 원소는 모두 </a:t>
            </a:r>
            <a:r>
              <a:rPr lang="en-US" altLang="ko-KR" sz="1200" dirty="0"/>
              <a:t>0</a:t>
            </a:r>
            <a:r>
              <a:rPr lang="ko-KR" altLang="en-US" sz="1200" dirty="0"/>
              <a:t>인 정사각행렬이다</a:t>
            </a:r>
            <a:r>
              <a:rPr lang="en-US" altLang="ko-KR" sz="1200" dirty="0"/>
              <a:t>.</a:t>
            </a:r>
            <a:endParaRPr lang="en-US" altLang="ko-KR" sz="1200" b="1" dirty="0"/>
          </a:p>
          <a:p>
            <a:pPr lvl="1">
              <a:lnSpc>
                <a:spcPct val="130000"/>
              </a:lnSpc>
            </a:pPr>
            <a:r>
              <a:rPr lang="en-US" altLang="ko-KR" sz="1200" b="1" dirty="0"/>
              <a:t>(1) </a:t>
            </a:r>
            <a:r>
              <a:rPr lang="ko-KR" altLang="en-US" sz="1200" dirty="0" err="1"/>
              <a:t>파이썬의</a:t>
            </a:r>
            <a:r>
              <a:rPr lang="ko-KR" altLang="en-US" sz="1200" dirty="0"/>
              <a:t> 제어구조</a:t>
            </a:r>
            <a:r>
              <a:rPr lang="en-US" altLang="ko-KR" sz="1200" dirty="0"/>
              <a:t>(for</a:t>
            </a:r>
            <a:r>
              <a:rPr lang="ko-KR" altLang="en-US" sz="1200" dirty="0"/>
              <a:t>문</a:t>
            </a:r>
            <a:r>
              <a:rPr lang="en-US" altLang="ko-KR" sz="1200" dirty="0"/>
              <a:t>, if</a:t>
            </a:r>
            <a:r>
              <a:rPr lang="ko-KR" altLang="en-US" sz="1200" dirty="0"/>
              <a:t>문</a:t>
            </a:r>
            <a:r>
              <a:rPr lang="en-US" altLang="ko-KR" sz="1200" dirty="0"/>
              <a:t>)</a:t>
            </a:r>
            <a:r>
              <a:rPr lang="ko-KR" altLang="en-US" sz="1200" dirty="0"/>
              <a:t>를 사용하여 </a:t>
            </a:r>
            <a:r>
              <a:rPr lang="en-US" altLang="ko-KR" sz="1200" dirty="0"/>
              <a:t>3×3 </a:t>
            </a:r>
            <a:r>
              <a:rPr lang="ko-KR" altLang="en-US" sz="1200" dirty="0"/>
              <a:t>단위행렬을 </a:t>
            </a:r>
            <a:r>
              <a:rPr lang="ko-KR" altLang="en-US" sz="1200" dirty="0" err="1"/>
              <a:t>출력하시오</a:t>
            </a:r>
            <a:r>
              <a:rPr lang="en-US" altLang="ko-KR" sz="1200" dirty="0"/>
              <a:t>.</a:t>
            </a:r>
          </a:p>
          <a:p>
            <a:pPr lvl="1">
              <a:lnSpc>
                <a:spcPct val="130000"/>
              </a:lnSpc>
            </a:pPr>
            <a:r>
              <a:rPr lang="en-US" altLang="ko-KR" sz="1200" b="1" dirty="0"/>
              <a:t>(2) </a:t>
            </a:r>
            <a:r>
              <a:rPr lang="en-US" altLang="ko-KR" sz="1200" dirty="0"/>
              <a:t>NumPy </a:t>
            </a:r>
            <a:r>
              <a:rPr lang="ko-KR" altLang="en-US" sz="1200" dirty="0"/>
              <a:t>라이브러리를 사용하여 </a:t>
            </a:r>
            <a:r>
              <a:rPr lang="en-US" altLang="ko-KR" sz="1200" dirty="0"/>
              <a:t>3×3 </a:t>
            </a:r>
            <a:r>
              <a:rPr lang="ko-KR" altLang="en-US" sz="1200" dirty="0"/>
              <a:t>단위행렬을 </a:t>
            </a:r>
            <a:r>
              <a:rPr lang="ko-KR" altLang="en-US" sz="1200" dirty="0" err="1"/>
              <a:t>출력하시오</a:t>
            </a:r>
            <a:r>
              <a:rPr lang="en-US" altLang="ko-KR" sz="1200" dirty="0"/>
              <a:t>.</a:t>
            </a:r>
          </a:p>
          <a:p>
            <a:pPr marL="228600" indent="-228600">
              <a:lnSpc>
                <a:spcPct val="130000"/>
              </a:lnSpc>
              <a:buFont typeface="+mj-lt"/>
              <a:buAutoNum type="arabicPeriod"/>
            </a:pPr>
            <a:endParaRPr lang="en-US" altLang="ko-KR" sz="1200" dirty="0"/>
          </a:p>
          <a:p>
            <a:pPr marL="228600" indent="-228600">
              <a:lnSpc>
                <a:spcPct val="130000"/>
              </a:lnSpc>
              <a:buFont typeface="+mj-lt"/>
              <a:buAutoNum type="arabicPeriod"/>
            </a:pPr>
            <a:endParaRPr lang="en-US" altLang="ko-KR" sz="1200" dirty="0"/>
          </a:p>
          <a:p>
            <a:pPr marL="228600" indent="-228600">
              <a:lnSpc>
                <a:spcPct val="130000"/>
              </a:lnSpc>
              <a:buFont typeface="+mj-lt"/>
              <a:buAutoNum type="arabicPeriod"/>
            </a:pPr>
            <a:endParaRPr lang="en-US" altLang="ko-KR" sz="1200" dirty="0"/>
          </a:p>
          <a:p>
            <a:pPr>
              <a:lnSpc>
                <a:spcPct val="130000"/>
              </a:lnSpc>
            </a:pPr>
            <a:endParaRPr lang="en-US" altLang="ko-KR" sz="1200" dirty="0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52732557-A90E-D76C-8221-149CE03CC9E4}"/>
              </a:ext>
            </a:extLst>
          </p:cNvPr>
          <p:cNvSpPr/>
          <p:nvPr/>
        </p:nvSpPr>
        <p:spPr>
          <a:xfrm>
            <a:off x="189000" y="225926"/>
            <a:ext cx="2140206" cy="392259"/>
          </a:xfrm>
          <a:prstGeom prst="rect">
            <a:avLst/>
          </a:prstGeom>
          <a:solidFill>
            <a:schemeClr val="accent1">
              <a:lumMod val="50000"/>
            </a:schemeClr>
          </a:solidFill>
          <a:ln w="63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practice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66C809DD-7AE2-C229-3CCB-4FC3F60D23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8709" y="2494711"/>
            <a:ext cx="1914525" cy="876300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BFECF6B7-4A1F-D521-454F-36849B98FA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8709" y="4953000"/>
            <a:ext cx="1838325" cy="1028700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3FDA4B1-5CBA-5CEA-5741-71FD5AADD3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17F5C-E498-46DC-914F-6F75556D3BF8}" type="slidenum">
              <a:rPr lang="ko-KR" altLang="en-US" smtClean="0"/>
              <a:t>41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7898826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0AD6C8FA-DF73-9533-BBE5-6C0EE71437AD}"/>
              </a:ext>
            </a:extLst>
          </p:cNvPr>
          <p:cNvSpPr/>
          <p:nvPr/>
        </p:nvSpPr>
        <p:spPr>
          <a:xfrm>
            <a:off x="115911" y="746974"/>
            <a:ext cx="6619740" cy="889930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571500" indent="-571500">
              <a:lnSpc>
                <a:spcPct val="130000"/>
              </a:lnSpc>
              <a:buFont typeface="+mj-lt"/>
              <a:buAutoNum type="romanUcPeriod"/>
            </a:pPr>
            <a:r>
              <a:rPr lang="ko-KR" altLang="en-US" sz="4000" dirty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파이썬</a:t>
            </a:r>
            <a:endParaRPr lang="en-US" altLang="ko-KR" sz="4000" dirty="0">
              <a:solidFill>
                <a:schemeClr val="tx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1371600" lvl="2" indent="-457200">
              <a:lnSpc>
                <a:spcPct val="130000"/>
              </a:lnSpc>
              <a:buFont typeface="+mj-lt"/>
              <a:buAutoNum type="arabicPeriod"/>
            </a:pPr>
            <a:r>
              <a:rPr lang="ko-KR" altLang="en-US" sz="2000" dirty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제어구조</a:t>
            </a:r>
            <a:endParaRPr lang="en-US" altLang="ko-KR" sz="2000" dirty="0">
              <a:solidFill>
                <a:schemeClr val="tx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1371600" lvl="2" indent="-457200">
              <a:lnSpc>
                <a:spcPct val="130000"/>
              </a:lnSpc>
              <a:buFont typeface="+mj-lt"/>
              <a:buAutoNum type="arabicPeriod" startAt="2"/>
            </a:pPr>
            <a:r>
              <a:rPr lang="ko-KR" altLang="en-US" sz="2000" dirty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알고리즘</a:t>
            </a:r>
            <a:endParaRPr lang="en-US" altLang="ko-KR" sz="2000" dirty="0">
              <a:solidFill>
                <a:schemeClr val="tx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1371600" lvl="2" indent="-457200">
              <a:lnSpc>
                <a:spcPct val="130000"/>
              </a:lnSpc>
              <a:buFont typeface="+mj-lt"/>
              <a:buAutoNum type="arabicPeriod" startAt="2"/>
            </a:pPr>
            <a:r>
              <a:rPr lang="ko-KR" altLang="en-US" sz="2000" dirty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객체지향</a:t>
            </a:r>
            <a:endParaRPr lang="en-US" altLang="ko-KR" sz="2000" dirty="0">
              <a:solidFill>
                <a:schemeClr val="tx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1371600" lvl="2" indent="-457200">
              <a:lnSpc>
                <a:spcPct val="130000"/>
              </a:lnSpc>
              <a:buFont typeface="+mj-lt"/>
              <a:buAutoNum type="arabicPeriod" startAt="2"/>
            </a:pPr>
            <a:endParaRPr lang="en-US" altLang="ko-KR" sz="2000" dirty="0">
              <a:solidFill>
                <a:schemeClr val="tx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571500" indent="-571500">
              <a:lnSpc>
                <a:spcPct val="130000"/>
              </a:lnSpc>
              <a:buFont typeface="+mj-lt"/>
              <a:buAutoNum type="romanUcPeriod" startAt="2"/>
            </a:pPr>
            <a:r>
              <a:rPr lang="ko-KR" altLang="en-US" sz="4000" dirty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데이터 분석</a:t>
            </a:r>
            <a:endParaRPr lang="en-US" altLang="ko-KR" sz="4000" dirty="0">
              <a:solidFill>
                <a:schemeClr val="tx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1371600" lvl="2" indent="-457200">
              <a:lnSpc>
                <a:spcPct val="130000"/>
              </a:lnSpc>
              <a:buFont typeface="+mj-lt"/>
              <a:buAutoNum type="arabicPeriod"/>
            </a:pPr>
            <a:r>
              <a:rPr lang="ko-KR" altLang="en-US" sz="2000" dirty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데이터 분석 과정</a:t>
            </a:r>
          </a:p>
          <a:p>
            <a:pPr marL="1371600" lvl="2" indent="-457200">
              <a:lnSpc>
                <a:spcPct val="130000"/>
              </a:lnSpc>
              <a:buFont typeface="+mj-lt"/>
              <a:buAutoNum type="arabicPeriod"/>
            </a:pPr>
            <a:r>
              <a:rPr lang="ko-KR" altLang="en-US" sz="2000" dirty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데이터 </a:t>
            </a:r>
            <a:r>
              <a:rPr lang="ko-KR" altLang="en-US" sz="2000" dirty="0" err="1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전처리</a:t>
            </a:r>
            <a:endParaRPr lang="ko-KR" altLang="en-US" sz="2000" dirty="0">
              <a:solidFill>
                <a:schemeClr val="tx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1371600" lvl="2" indent="-457200">
              <a:lnSpc>
                <a:spcPct val="130000"/>
              </a:lnSpc>
              <a:buFont typeface="+mj-lt"/>
              <a:buAutoNum type="arabicPeriod"/>
            </a:pPr>
            <a:r>
              <a:rPr lang="ko-KR" altLang="en-US" sz="2000" dirty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데이터 시각화</a:t>
            </a:r>
          </a:p>
          <a:p>
            <a:pPr marL="1371600" lvl="2" indent="-457200">
              <a:lnSpc>
                <a:spcPct val="130000"/>
              </a:lnSpc>
              <a:buFont typeface="+mj-lt"/>
              <a:buAutoNum type="arabicPeriod"/>
            </a:pPr>
            <a:r>
              <a:rPr lang="ko-KR" altLang="en-US" sz="2000" dirty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기초 통계 분석</a:t>
            </a:r>
            <a:endParaRPr lang="en-US" altLang="ko-KR" sz="2000" dirty="0">
              <a:solidFill>
                <a:schemeClr val="tx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1371600" lvl="2" indent="-457200">
              <a:lnSpc>
                <a:spcPct val="130000"/>
              </a:lnSpc>
              <a:buFont typeface="+mj-lt"/>
              <a:buAutoNum type="arabicPeriod"/>
            </a:pPr>
            <a:endParaRPr lang="en-US" altLang="ko-KR" sz="2000" dirty="0">
              <a:solidFill>
                <a:schemeClr val="tx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571500" marR="0" lvl="0" indent="-571500" algn="l" defTabSz="4572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romanUcPeriod" startAt="2"/>
              <a:tabLst/>
              <a:defRPr/>
            </a:pPr>
            <a:r>
              <a:rPr kumimoji="0" lang="ko-KR" altLang="en-US" sz="4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헤드라인M" panose="02030600000101010101" pitchFamily="18" charset="-127"/>
                <a:ea typeface="HY헤드라인M" panose="02030600000101010101" pitchFamily="18" charset="-127"/>
                <a:cs typeface="+mn-cs"/>
              </a:rPr>
              <a:t> </a:t>
            </a:r>
            <a:r>
              <a:rPr kumimoji="0" lang="ko-KR" alt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헤드라인M" panose="02030600000101010101" pitchFamily="18" charset="-127"/>
                <a:ea typeface="HY헤드라인M" panose="02030600000101010101" pitchFamily="18" charset="-127"/>
                <a:cs typeface="+mn-cs"/>
              </a:rPr>
              <a:t>머신러닝</a:t>
            </a:r>
            <a:endParaRPr kumimoji="0" lang="en-US" altLang="ko-KR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HY헤드라인M" panose="02030600000101010101" pitchFamily="18" charset="-127"/>
              <a:ea typeface="HY헤드라인M" panose="02030600000101010101" pitchFamily="18" charset="-127"/>
              <a:cs typeface="+mn-cs"/>
            </a:endParaRPr>
          </a:p>
          <a:p>
            <a:pPr marL="1371600" lvl="2" indent="-457200">
              <a:lnSpc>
                <a:spcPct val="130000"/>
              </a:lnSpc>
              <a:buFont typeface="+mj-lt"/>
              <a:buAutoNum type="arabicPeriod"/>
            </a:pPr>
            <a:r>
              <a:rPr lang="ko-KR" altLang="en-US" sz="2000" dirty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인공지능</a:t>
            </a:r>
            <a:endParaRPr lang="en-US" altLang="ko-KR" sz="2000" dirty="0">
              <a:solidFill>
                <a:schemeClr val="tx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1371600" lvl="2" indent="-457200">
              <a:lnSpc>
                <a:spcPct val="130000"/>
              </a:lnSpc>
              <a:buFont typeface="+mj-lt"/>
              <a:buAutoNum type="arabicPeriod"/>
            </a:pPr>
            <a:r>
              <a:rPr lang="ko-KR" altLang="en-US" sz="2000" dirty="0" err="1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머신러닝</a:t>
            </a:r>
            <a:r>
              <a:rPr lang="ko-KR" altLang="en-US" sz="2000" dirty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알고리즘</a:t>
            </a:r>
            <a:endParaRPr lang="en-US" altLang="ko-KR" sz="2000" dirty="0">
              <a:solidFill>
                <a:schemeClr val="tx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1371600" lvl="2" indent="-457200">
              <a:lnSpc>
                <a:spcPct val="130000"/>
              </a:lnSpc>
              <a:buFont typeface="+mj-lt"/>
              <a:buAutoNum type="arabicPeriod"/>
            </a:pPr>
            <a:endParaRPr lang="en-US" altLang="ko-KR" sz="2000" dirty="0">
              <a:solidFill>
                <a:schemeClr val="tx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lvl="2">
              <a:lnSpc>
                <a:spcPct val="130000"/>
              </a:lnSpc>
            </a:pPr>
            <a:endParaRPr lang="en-US" altLang="ko-KR" sz="2000" dirty="0">
              <a:solidFill>
                <a:schemeClr val="tx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1371600" lvl="2" indent="-457200">
              <a:lnSpc>
                <a:spcPct val="130000"/>
              </a:lnSpc>
              <a:buFont typeface="+mj-lt"/>
              <a:buAutoNum type="arabicPeriod"/>
            </a:pPr>
            <a:endParaRPr lang="en-US" altLang="ko-KR" sz="2000" dirty="0">
              <a:solidFill>
                <a:schemeClr val="tx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R="0" lvl="0" algn="l" defTabSz="4572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altLang="ko-KR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HY헤드라인M" panose="02030600000101010101" pitchFamily="18" charset="-127"/>
              <a:ea typeface="HY헤드라인M" panose="02030600000101010101" pitchFamily="18" charset="-127"/>
              <a:cs typeface="+mn-cs"/>
            </a:endParaRPr>
          </a:p>
          <a:p>
            <a:pPr>
              <a:lnSpc>
                <a:spcPct val="130000"/>
              </a:lnSpc>
            </a:pPr>
            <a:endParaRPr lang="en-US" altLang="ko-KR" sz="2000" dirty="0">
              <a:solidFill>
                <a:schemeClr val="tx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7546059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4">
            <a:extLst>
              <a:ext uri="{FF2B5EF4-FFF2-40B4-BE49-F238E27FC236}">
                <a16:creationId xmlns:a16="http://schemas.microsoft.com/office/drawing/2014/main" id="{52D58E32-CC28-DD36-17EC-AC613EEED2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0245" y="1623072"/>
            <a:ext cx="5674493" cy="3451203"/>
          </a:xfrm>
        </p:spPr>
        <p:txBody>
          <a:bodyPr anchor="ctr" anchorCtr="0">
            <a:normAutofit/>
          </a:bodyPr>
          <a:lstStyle/>
          <a:p>
            <a:pPr>
              <a:lnSpc>
                <a:spcPct val="150000"/>
              </a:lnSpc>
            </a:pPr>
            <a:r>
              <a:rPr lang="ko-KR" altLang="en-US" sz="40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인공지능</a:t>
            </a:r>
            <a:br>
              <a:rPr lang="en-US" altLang="ko-KR" sz="40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</a:br>
            <a:endParaRPr lang="ko-KR" altLang="en-US" sz="270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BD10CC6-1645-3ED7-17BB-EF3D0EC4D859}"/>
              </a:ext>
            </a:extLst>
          </p:cNvPr>
          <p:cNvSpPr txBox="1"/>
          <p:nvPr/>
        </p:nvSpPr>
        <p:spPr>
          <a:xfrm>
            <a:off x="1712891" y="3680784"/>
            <a:ext cx="4624864" cy="31870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371600" marR="0" lvl="2" indent="-457200" defTabSz="4572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ko-KR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Y헤드라인M" panose="02030600000101010101" pitchFamily="18" charset="-127"/>
                <a:ea typeface="HY헤드라인M" panose="02030600000101010101" pitchFamily="18" charset="-127"/>
                <a:cs typeface="+mn-cs"/>
              </a:rPr>
              <a:t>인공지능</a:t>
            </a:r>
            <a:endParaRPr kumimoji="0" lang="en-US" altLang="ko-K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Y헤드라인M" panose="02030600000101010101" pitchFamily="18" charset="-127"/>
              <a:ea typeface="HY헤드라인M" panose="02030600000101010101" pitchFamily="18" charset="-127"/>
              <a:cs typeface="+mn-cs"/>
            </a:endParaRPr>
          </a:p>
          <a:p>
            <a:pPr marL="1371600" marR="0" lvl="2" indent="-457200" defTabSz="4572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ko-KR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90000"/>
                  </a:schemeClr>
                </a:solidFill>
                <a:effectLst/>
                <a:uLnTx/>
                <a:uFillTx/>
                <a:latin typeface="HY헤드라인M" panose="02030600000101010101" pitchFamily="18" charset="-127"/>
                <a:ea typeface="HY헤드라인M" panose="02030600000101010101" pitchFamily="18" charset="-127"/>
                <a:cs typeface="+mn-cs"/>
              </a:rPr>
              <a:t>머신러닝</a:t>
            </a:r>
            <a:r>
              <a:rPr kumimoji="0" lang="ko-KR" alt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90000"/>
                  </a:schemeClr>
                </a:solidFill>
                <a:effectLst/>
                <a:uLnTx/>
                <a:uFillTx/>
                <a:latin typeface="HY헤드라인M" panose="02030600000101010101" pitchFamily="18" charset="-127"/>
                <a:ea typeface="HY헤드라인M" panose="02030600000101010101" pitchFamily="18" charset="-127"/>
                <a:cs typeface="+mn-cs"/>
              </a:rPr>
              <a:t> 알고리즘</a:t>
            </a:r>
            <a:endParaRPr kumimoji="0" lang="en-US" altLang="ko-KR" sz="2000" b="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90000"/>
                </a:schemeClr>
              </a:solidFill>
              <a:effectLst/>
              <a:uLnTx/>
              <a:uFillTx/>
              <a:latin typeface="HY헤드라인M" panose="02030600000101010101" pitchFamily="18" charset="-127"/>
              <a:ea typeface="HY헤드라인M" panose="02030600000101010101" pitchFamily="18" charset="-127"/>
              <a:cs typeface="+mn-cs"/>
            </a:endParaRPr>
          </a:p>
          <a:p>
            <a:pPr marL="1714500" lvl="3" indent="-342900">
              <a:lnSpc>
                <a:spcPct val="130000"/>
              </a:lnSpc>
              <a:buFont typeface="Arial" panose="020B0604020202020204" pitchFamily="34" charset="0"/>
              <a:buChar char="•"/>
              <a:defRPr/>
            </a:pPr>
            <a:r>
              <a:rPr kumimoji="0" lang="ko-KR" alt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90000"/>
                  </a:schemeClr>
                </a:solidFill>
                <a:effectLst/>
                <a:uLnTx/>
                <a:uFillTx/>
                <a:latin typeface="HY헤드라인M" panose="02030600000101010101" pitchFamily="18" charset="-127"/>
                <a:ea typeface="HY헤드라인M" panose="02030600000101010101" pitchFamily="18" charset="-127"/>
                <a:cs typeface="+mn-cs"/>
              </a:rPr>
              <a:t>선형회귀</a:t>
            </a:r>
            <a:endParaRPr kumimoji="0" lang="en-US" altLang="ko-KR" sz="2000" b="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90000"/>
                </a:schemeClr>
              </a:solidFill>
              <a:effectLst/>
              <a:uLnTx/>
              <a:uFillTx/>
              <a:latin typeface="HY헤드라인M" panose="02030600000101010101" pitchFamily="18" charset="-127"/>
              <a:ea typeface="HY헤드라인M" panose="02030600000101010101" pitchFamily="18" charset="-127"/>
              <a:cs typeface="+mn-cs"/>
            </a:endParaRPr>
          </a:p>
          <a:p>
            <a:pPr marL="1714500" lvl="3" indent="-342900">
              <a:lnSpc>
                <a:spcPct val="130000"/>
              </a:lnSpc>
              <a:buFont typeface="Arial" panose="020B0604020202020204" pitchFamily="34" charset="0"/>
              <a:buChar char="•"/>
              <a:defRPr/>
            </a:pPr>
            <a:r>
              <a:rPr kumimoji="0" lang="ko-KR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90000"/>
                  </a:schemeClr>
                </a:solidFill>
                <a:effectLst/>
                <a:uLnTx/>
                <a:uFillTx/>
                <a:latin typeface="HY헤드라인M" panose="02030600000101010101" pitchFamily="18" charset="-127"/>
                <a:ea typeface="HY헤드라인M" panose="02030600000101010101" pitchFamily="18" charset="-127"/>
                <a:cs typeface="+mn-cs"/>
              </a:rPr>
              <a:t>결정트리</a:t>
            </a:r>
            <a:endParaRPr kumimoji="0" lang="en-US" altLang="ko-KR" sz="2000" b="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90000"/>
                </a:schemeClr>
              </a:solidFill>
              <a:effectLst/>
              <a:uLnTx/>
              <a:uFillTx/>
              <a:latin typeface="HY헤드라인M" panose="02030600000101010101" pitchFamily="18" charset="-127"/>
              <a:ea typeface="HY헤드라인M" panose="02030600000101010101" pitchFamily="18" charset="-127"/>
              <a:cs typeface="+mn-cs"/>
            </a:endParaRPr>
          </a:p>
          <a:p>
            <a:pPr marL="1714500" lvl="3" indent="-342900">
              <a:lnSpc>
                <a:spcPct val="130000"/>
              </a:lnSpc>
              <a:buFont typeface="Arial" panose="020B0604020202020204" pitchFamily="34" charset="0"/>
              <a:buChar char="•"/>
              <a:defRPr/>
            </a:pPr>
            <a:r>
              <a:rPr kumimoji="0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90000"/>
                  </a:schemeClr>
                </a:solidFill>
                <a:effectLst/>
                <a:uLnTx/>
                <a:uFillTx/>
                <a:latin typeface="HY헤드라인M" panose="02030600000101010101" pitchFamily="18" charset="-127"/>
                <a:ea typeface="HY헤드라인M" panose="02030600000101010101" pitchFamily="18" charset="-127"/>
                <a:cs typeface="+mn-cs"/>
              </a:rPr>
              <a:t>KNN</a:t>
            </a:r>
          </a:p>
          <a:p>
            <a:pPr marL="1714500" lvl="3" indent="-342900">
              <a:lnSpc>
                <a:spcPct val="130000"/>
              </a:lnSpc>
              <a:buFont typeface="Arial" panose="020B0604020202020204" pitchFamily="34" charset="0"/>
              <a:buChar char="•"/>
              <a:defRPr/>
            </a:pPr>
            <a:r>
              <a:rPr kumimoji="0" lang="en-US" altLang="ko-KR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90000"/>
                  </a:schemeClr>
                </a:solidFill>
                <a:effectLst/>
                <a:uLnTx/>
                <a:uFillTx/>
                <a:latin typeface="HY헤드라인M" panose="02030600000101010101" pitchFamily="18" charset="-127"/>
                <a:ea typeface="HY헤드라인M" panose="02030600000101010101" pitchFamily="18" charset="-127"/>
                <a:cs typeface="+mn-cs"/>
              </a:rPr>
              <a:t>K_means</a:t>
            </a:r>
            <a:br>
              <a:rPr lang="en-US" altLang="ko-KR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</a:br>
            <a:br>
              <a:rPr lang="en-US" altLang="ko-KR" dirty="0">
                <a:latin typeface="HY헤드라인M" panose="02030600000101010101" pitchFamily="18" charset="-127"/>
                <a:ea typeface="HY헤드라인M" panose="02030600000101010101" pitchFamily="18" charset="-127"/>
              </a:rPr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3138202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716436A8-5368-96F1-D4A6-D57F9D81F9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601" y="941231"/>
            <a:ext cx="6334797" cy="4223198"/>
          </a:xfrm>
          <a:prstGeom prst="rect">
            <a:avLst/>
          </a:prstGeom>
          <a:ln w="6350">
            <a:solidFill>
              <a:schemeClr val="bg2">
                <a:lumMod val="90000"/>
              </a:schemeClr>
            </a:solidFill>
          </a:ln>
        </p:spPr>
      </p:pic>
      <p:sp>
        <p:nvSpPr>
          <p:cNvPr id="2" name="직사각형 1">
            <a:extLst>
              <a:ext uri="{FF2B5EF4-FFF2-40B4-BE49-F238E27FC236}">
                <a16:creationId xmlns:a16="http://schemas.microsoft.com/office/drawing/2014/main" id="{85462ED7-22F7-A111-EA67-CA0AEA1DF64B}"/>
              </a:ext>
            </a:extLst>
          </p:cNvPr>
          <p:cNvSpPr/>
          <p:nvPr/>
        </p:nvSpPr>
        <p:spPr>
          <a:xfrm>
            <a:off x="189000" y="225926"/>
            <a:ext cx="2140206" cy="392259"/>
          </a:xfrm>
          <a:prstGeom prst="rect">
            <a:avLst/>
          </a:prstGeom>
          <a:solidFill>
            <a:schemeClr val="accent1">
              <a:lumMod val="50000"/>
            </a:schemeClr>
          </a:solidFill>
          <a:ln w="63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1. </a:t>
            </a:r>
            <a:r>
              <a:rPr lang="ko-KR" altLang="en-US" sz="1400" b="1" dirty="0">
                <a:solidFill>
                  <a:schemeClr val="bg1"/>
                </a:solidFill>
              </a:rPr>
              <a:t>인공지능</a:t>
            </a:r>
          </a:p>
        </p:txBody>
      </p:sp>
    </p:spTree>
    <p:extLst>
      <p:ext uri="{BB962C8B-B14F-4D97-AF65-F5344CB8AC3E}">
        <p14:creationId xmlns:p14="http://schemas.microsoft.com/office/powerpoint/2010/main" val="192468520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93BCC-0E1F-0BF4-729B-5939D0DD42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A71000C-F09E-F494-A85F-C8702FFD4B20}"/>
              </a:ext>
            </a:extLst>
          </p:cNvPr>
          <p:cNvSpPr txBox="1"/>
          <p:nvPr/>
        </p:nvSpPr>
        <p:spPr>
          <a:xfrm>
            <a:off x="180000" y="707731"/>
            <a:ext cx="6576400" cy="92000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buFont typeface="+mj-lt"/>
              <a:buAutoNum type="arabicPeriod"/>
            </a:pPr>
            <a:r>
              <a:rPr lang="ko-KR" altLang="en-US" sz="1200" dirty="0"/>
              <a:t>기계학습</a:t>
            </a:r>
            <a:r>
              <a:rPr lang="en-US" altLang="ko-KR" sz="1200" dirty="0"/>
              <a:t>(machine learning)</a:t>
            </a:r>
          </a:p>
          <a:p>
            <a:pPr>
              <a:lnSpc>
                <a:spcPct val="120000"/>
              </a:lnSpc>
            </a:pPr>
            <a:r>
              <a:rPr lang="ko-KR" altLang="en-US" sz="1200" dirty="0"/>
              <a:t>기계 학습이란 컴퓨팅 시스템이 경험이나 데이터를 바탕으로 스스로 학습하여 문제를 해결</a:t>
            </a:r>
            <a:r>
              <a:rPr lang="en-US" altLang="ko-KR" sz="1200" dirty="0"/>
              <a:t>. </a:t>
            </a:r>
          </a:p>
          <a:p>
            <a:pPr>
              <a:lnSpc>
                <a:spcPct val="120000"/>
              </a:lnSpc>
            </a:pPr>
            <a:r>
              <a:rPr lang="ko-KR" altLang="en-US" sz="1200" dirty="0"/>
              <a:t>명시적으로 </a:t>
            </a:r>
            <a:r>
              <a:rPr lang="ko-KR" altLang="en-US" sz="1200" dirty="0" err="1"/>
              <a:t>프로그래밍되지</a:t>
            </a:r>
            <a:r>
              <a:rPr lang="ko-KR" altLang="en-US" sz="1200" dirty="0"/>
              <a:t> 않은 상태에서도 컴퓨팅 시스템이 학습하고 패턴을 파악하여 문제를 해결</a:t>
            </a:r>
            <a:r>
              <a:rPr lang="en-US" altLang="ko-KR" sz="1200" dirty="0"/>
              <a:t>.</a:t>
            </a:r>
          </a:p>
          <a:p>
            <a:pPr marL="342900" indent="-342900">
              <a:lnSpc>
                <a:spcPct val="120000"/>
              </a:lnSpc>
              <a:buFont typeface="+mj-lt"/>
              <a:buAutoNum type="arabicPeriod" startAt="2"/>
            </a:pPr>
            <a:r>
              <a:rPr lang="ko-KR" altLang="en-US" sz="1200" dirty="0"/>
              <a:t>기계</a:t>
            </a:r>
            <a:r>
              <a:rPr lang="en-US" altLang="ko-KR" sz="1200" dirty="0"/>
              <a:t> </a:t>
            </a:r>
            <a:r>
              <a:rPr lang="ko-KR" altLang="en-US" sz="1200" dirty="0"/>
              <a:t>학습의 유형</a:t>
            </a:r>
            <a:endParaRPr lang="en-US" altLang="ko-KR" sz="1200" dirty="0"/>
          </a:p>
          <a:p>
            <a:pPr marL="342900" indent="-342900">
              <a:lnSpc>
                <a:spcPct val="120000"/>
              </a:lnSpc>
              <a:buFont typeface="+mj-lt"/>
              <a:buAutoNum type="arabicPeriod" startAt="2"/>
            </a:pPr>
            <a:endParaRPr lang="en-US" altLang="ko-KR" sz="1200" dirty="0"/>
          </a:p>
          <a:p>
            <a:pPr marL="342900" indent="-342900">
              <a:lnSpc>
                <a:spcPct val="120000"/>
              </a:lnSpc>
              <a:buFont typeface="+mj-lt"/>
              <a:buAutoNum type="arabicPeriod" startAt="2"/>
            </a:pPr>
            <a:endParaRPr lang="en-US" altLang="ko-KR" sz="1200" dirty="0"/>
          </a:p>
          <a:p>
            <a:pPr marL="342900" indent="-342900">
              <a:lnSpc>
                <a:spcPct val="120000"/>
              </a:lnSpc>
              <a:buFont typeface="+mj-lt"/>
              <a:buAutoNum type="arabicPeriod" startAt="2"/>
            </a:pPr>
            <a:endParaRPr lang="en-US" altLang="ko-KR" sz="1200" dirty="0"/>
          </a:p>
          <a:p>
            <a:pPr marL="342900" indent="-342900">
              <a:lnSpc>
                <a:spcPct val="120000"/>
              </a:lnSpc>
              <a:buFont typeface="+mj-lt"/>
              <a:buAutoNum type="arabicPeriod" startAt="2"/>
            </a:pPr>
            <a:endParaRPr lang="en-US" altLang="ko-KR" sz="1200" dirty="0"/>
          </a:p>
          <a:p>
            <a:pPr marL="342900" indent="-342900">
              <a:lnSpc>
                <a:spcPct val="120000"/>
              </a:lnSpc>
              <a:buFont typeface="+mj-lt"/>
              <a:buAutoNum type="arabicPeriod" startAt="2"/>
            </a:pPr>
            <a:endParaRPr lang="en-US" altLang="ko-KR" sz="1200" dirty="0"/>
          </a:p>
          <a:p>
            <a:pPr marL="342900" indent="-342900">
              <a:lnSpc>
                <a:spcPct val="120000"/>
              </a:lnSpc>
              <a:buFont typeface="+mj-lt"/>
              <a:buAutoNum type="arabicPeriod" startAt="2"/>
            </a:pPr>
            <a:endParaRPr lang="en-US" altLang="ko-KR" sz="1200" dirty="0"/>
          </a:p>
          <a:p>
            <a:pPr marL="342900" indent="-342900">
              <a:lnSpc>
                <a:spcPct val="120000"/>
              </a:lnSpc>
              <a:buFont typeface="+mj-lt"/>
              <a:buAutoNum type="arabicPeriod" startAt="2"/>
            </a:pPr>
            <a:endParaRPr lang="en-US" altLang="ko-KR" sz="1200" dirty="0"/>
          </a:p>
          <a:p>
            <a:pPr marL="342900" indent="-342900">
              <a:lnSpc>
                <a:spcPct val="120000"/>
              </a:lnSpc>
              <a:buFont typeface="+mj-lt"/>
              <a:buAutoNum type="arabicPeriod" startAt="2"/>
            </a:pPr>
            <a:endParaRPr lang="en-US" altLang="ko-KR" sz="1200" dirty="0"/>
          </a:p>
          <a:p>
            <a:pPr marL="342900" indent="-342900">
              <a:lnSpc>
                <a:spcPct val="120000"/>
              </a:lnSpc>
              <a:buFont typeface="+mj-lt"/>
              <a:buAutoNum type="arabicPeriod" startAt="2"/>
            </a:pPr>
            <a:endParaRPr lang="en-US" altLang="ko-KR" sz="1200" dirty="0"/>
          </a:p>
          <a:p>
            <a:pPr marL="342900" indent="-342900">
              <a:lnSpc>
                <a:spcPct val="120000"/>
              </a:lnSpc>
              <a:buFont typeface="+mj-lt"/>
              <a:buAutoNum type="arabicPeriod" startAt="2"/>
            </a:pPr>
            <a:endParaRPr lang="en-US" altLang="ko-KR" sz="1200" dirty="0"/>
          </a:p>
          <a:p>
            <a:pPr marL="228600" indent="-228600">
              <a:lnSpc>
                <a:spcPct val="120000"/>
              </a:lnSpc>
              <a:buFont typeface="+mj-ea"/>
              <a:buAutoNum type="circleNumDbPlain"/>
            </a:pPr>
            <a:r>
              <a:rPr lang="ko-KR" altLang="en-US" sz="1200" dirty="0"/>
              <a:t>지도 학습</a:t>
            </a:r>
            <a:r>
              <a:rPr lang="en-US" altLang="ko-KR" sz="1200" dirty="0"/>
              <a:t>(supervised learning)</a:t>
            </a:r>
          </a:p>
          <a:p>
            <a:pPr>
              <a:lnSpc>
                <a:spcPct val="120000"/>
              </a:lnSpc>
            </a:pPr>
            <a:r>
              <a:rPr lang="ko-KR" altLang="en-US" sz="1200" dirty="0"/>
              <a:t>훈련데이터와 정답데이터</a:t>
            </a:r>
            <a:r>
              <a:rPr lang="en-US" altLang="ko-KR" sz="1200" dirty="0"/>
              <a:t>(</a:t>
            </a:r>
            <a:r>
              <a:rPr lang="ko-KR" altLang="en-US" sz="1200" dirty="0"/>
              <a:t>레이블</a:t>
            </a:r>
            <a:r>
              <a:rPr lang="en-US" altLang="ko-KR" sz="1200" dirty="0"/>
              <a:t>)</a:t>
            </a:r>
            <a:r>
              <a:rPr lang="ko-KR" altLang="en-US" sz="1200" dirty="0"/>
              <a:t>을 함께 학습시켜서 이들의 관계</a:t>
            </a:r>
            <a:r>
              <a:rPr lang="en-US" altLang="ko-KR" sz="1200" dirty="0"/>
              <a:t>(</a:t>
            </a:r>
            <a:r>
              <a:rPr lang="ko-KR" altLang="en-US" sz="1200" dirty="0"/>
              <a:t>패턴</a:t>
            </a:r>
            <a:r>
              <a:rPr lang="en-US" altLang="ko-KR" sz="1200" dirty="0"/>
              <a:t>)</a:t>
            </a:r>
            <a:r>
              <a:rPr lang="ko-KR" altLang="en-US" sz="1200" dirty="0"/>
              <a:t>을 파악하도록 함</a:t>
            </a:r>
            <a:r>
              <a:rPr lang="en-US" altLang="ko-KR" sz="1200" dirty="0"/>
              <a:t>. </a:t>
            </a:r>
            <a:r>
              <a:rPr lang="ko-KR" altLang="en-US" sz="1200" dirty="0"/>
              <a:t>파악한 패턴을 모델이라고 하며</a:t>
            </a:r>
            <a:r>
              <a:rPr lang="en-US" altLang="ko-KR" sz="1200" dirty="0"/>
              <a:t>, </a:t>
            </a:r>
            <a:r>
              <a:rPr lang="ko-KR" altLang="en-US" sz="1200" dirty="0"/>
              <a:t>모델을 활용하여 새로운 </a:t>
            </a:r>
            <a:r>
              <a:rPr lang="ko-KR" altLang="en-US" sz="1200" dirty="0" err="1"/>
              <a:t>입력값에</a:t>
            </a:r>
            <a:r>
              <a:rPr lang="ko-KR" altLang="en-US" sz="1200" dirty="0"/>
              <a:t> 대한 </a:t>
            </a:r>
            <a:r>
              <a:rPr lang="ko-KR" altLang="en-US" sz="1200" dirty="0" err="1"/>
              <a:t>예측값이나</a:t>
            </a:r>
            <a:r>
              <a:rPr lang="ko-KR" altLang="en-US" sz="1200" dirty="0"/>
              <a:t> 분류 결과를 알 수 있다</a:t>
            </a:r>
            <a:r>
              <a:rPr lang="en-US" altLang="ko-KR" sz="1200" dirty="0"/>
              <a:t>. </a:t>
            </a:r>
          </a:p>
          <a:p>
            <a:pPr>
              <a:lnSpc>
                <a:spcPct val="120000"/>
              </a:lnSpc>
            </a:pPr>
            <a:r>
              <a:rPr lang="ko-KR" altLang="en-US" sz="1200" dirty="0"/>
              <a:t>학습 데이터 </a:t>
            </a:r>
            <a:r>
              <a:rPr lang="en-US" altLang="ko-KR" sz="1200" dirty="0"/>
              <a:t>=</a:t>
            </a:r>
            <a:r>
              <a:rPr lang="ko-KR" altLang="en-US" sz="1200" dirty="0"/>
              <a:t>훈련 데이터 </a:t>
            </a:r>
            <a:r>
              <a:rPr lang="en-US" altLang="ko-KR" sz="1200" dirty="0"/>
              <a:t>+ </a:t>
            </a:r>
            <a:r>
              <a:rPr lang="ko-KR" altLang="en-US" sz="1200" dirty="0"/>
              <a:t>정답 데이터</a:t>
            </a:r>
            <a:endParaRPr lang="en-US" altLang="ko-KR" sz="1200" dirty="0"/>
          </a:p>
          <a:p>
            <a:pPr>
              <a:lnSpc>
                <a:spcPct val="120000"/>
              </a:lnSpc>
            </a:pPr>
            <a:r>
              <a:rPr lang="ko-KR" altLang="en-US" sz="1200" dirty="0"/>
              <a:t>종류 </a:t>
            </a:r>
            <a:endParaRPr lang="en-US" altLang="ko-KR" sz="1200" dirty="0"/>
          </a:p>
          <a:p>
            <a:pPr marL="628650" lvl="1" indent="-1714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ko-KR" altLang="en-US" sz="1200" dirty="0"/>
              <a:t>회귀 </a:t>
            </a:r>
            <a:r>
              <a:rPr lang="en-US" altLang="ko-KR" sz="1200" dirty="0"/>
              <a:t>(Regression) → </a:t>
            </a:r>
            <a:r>
              <a:rPr lang="ko-KR" altLang="en-US" sz="1200" dirty="0" err="1"/>
              <a:t>연속값</a:t>
            </a:r>
            <a:r>
              <a:rPr lang="ko-KR" altLang="en-US" sz="1200" dirty="0"/>
              <a:t> 예측 </a:t>
            </a:r>
          </a:p>
          <a:p>
            <a:pPr marL="628650" lvl="1" indent="-1714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ko-KR" altLang="en-US" sz="1200" dirty="0"/>
              <a:t>분류 </a:t>
            </a:r>
            <a:r>
              <a:rPr lang="en-US" altLang="ko-KR" sz="1200" dirty="0"/>
              <a:t>(Classification) → </a:t>
            </a:r>
            <a:r>
              <a:rPr lang="ko-KR" altLang="en-US" sz="1200" dirty="0"/>
              <a:t>범주 예측 </a:t>
            </a:r>
          </a:p>
          <a:p>
            <a:r>
              <a:rPr lang="ko-KR" altLang="en-US" sz="1200" dirty="0"/>
              <a:t>대표 알고리즘</a:t>
            </a:r>
            <a:r>
              <a:rPr lang="en-US" altLang="ko-KR" sz="1200" dirty="0"/>
              <a:t>: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ko-KR" altLang="en-US" sz="1200" dirty="0"/>
              <a:t>선형회귀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ko-KR" altLang="en-US" sz="1200" dirty="0"/>
              <a:t>로지스틱 회귀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altLang="ko-KR" sz="1200" dirty="0"/>
              <a:t>KNN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ko-KR" altLang="en-US" sz="1200" dirty="0" err="1"/>
              <a:t>의사결정트리</a:t>
            </a:r>
            <a:endParaRPr lang="en-US" altLang="ko-KR" sz="1200" dirty="0"/>
          </a:p>
          <a:p>
            <a:pPr>
              <a:lnSpc>
                <a:spcPct val="120000"/>
              </a:lnSpc>
            </a:pPr>
            <a:endParaRPr lang="en-US" altLang="ko-KR" sz="1200" dirty="0"/>
          </a:p>
          <a:p>
            <a:pPr marL="228600" indent="-228600">
              <a:lnSpc>
                <a:spcPct val="120000"/>
              </a:lnSpc>
              <a:buFont typeface="+mj-ea"/>
              <a:buAutoNum type="circleNumDbPlain" startAt="2"/>
            </a:pPr>
            <a:r>
              <a:rPr lang="ko-KR" altLang="en-US" sz="1200" dirty="0"/>
              <a:t>비지도</a:t>
            </a:r>
            <a:r>
              <a:rPr lang="en-US" altLang="ko-KR" sz="1200" dirty="0"/>
              <a:t> </a:t>
            </a:r>
            <a:r>
              <a:rPr lang="ko-KR" altLang="en-US" sz="1200" dirty="0"/>
              <a:t>학습</a:t>
            </a:r>
            <a:r>
              <a:rPr lang="en-US" altLang="ko-KR" sz="1200" dirty="0"/>
              <a:t>(unsupervised learning)</a:t>
            </a:r>
          </a:p>
          <a:p>
            <a:pPr>
              <a:lnSpc>
                <a:spcPct val="120000"/>
              </a:lnSpc>
            </a:pPr>
            <a:r>
              <a:rPr lang="ko-KR" altLang="en-US" sz="1200" dirty="0"/>
              <a:t>정답 데이터</a:t>
            </a:r>
            <a:r>
              <a:rPr lang="en-US" altLang="ko-KR" sz="1200" dirty="0"/>
              <a:t>(</a:t>
            </a:r>
            <a:r>
              <a:rPr lang="ko-KR" altLang="en-US" sz="1200" dirty="0"/>
              <a:t>레이블</a:t>
            </a:r>
            <a:r>
              <a:rPr lang="en-US" altLang="ko-KR" sz="1200" dirty="0"/>
              <a:t>) </a:t>
            </a:r>
            <a:r>
              <a:rPr lang="ko-KR" altLang="en-US" sz="1200" dirty="0"/>
              <a:t>없이 훈련데이터만 가지고 학습하여 데이터 내에 숨어있는 구조</a:t>
            </a:r>
            <a:r>
              <a:rPr lang="en-US" altLang="ko-KR" sz="1200" dirty="0"/>
              <a:t>, </a:t>
            </a:r>
            <a:r>
              <a:rPr lang="ko-KR" altLang="en-US" sz="1200" dirty="0"/>
              <a:t>규칙</a:t>
            </a:r>
            <a:r>
              <a:rPr lang="en-US" altLang="ko-KR" sz="1200" dirty="0"/>
              <a:t>, </a:t>
            </a:r>
            <a:r>
              <a:rPr lang="ko-KR" altLang="en-US" sz="1200" dirty="0"/>
              <a:t>패턴을 발견하고 이를 바탕으로 유사한 것끼리 그룹을 만드는 학습 방법</a:t>
            </a:r>
            <a:r>
              <a:rPr lang="en-US" altLang="ko-KR" sz="1200" dirty="0"/>
              <a:t>. </a:t>
            </a:r>
          </a:p>
          <a:p>
            <a:pPr>
              <a:lnSpc>
                <a:spcPct val="120000"/>
              </a:lnSpc>
            </a:pPr>
            <a:r>
              <a:rPr lang="ko-KR" altLang="en-US" sz="1200" dirty="0"/>
              <a:t>학습 데이터 </a:t>
            </a:r>
            <a:r>
              <a:rPr lang="en-US" altLang="ko-KR" sz="1200" dirty="0"/>
              <a:t>= </a:t>
            </a:r>
            <a:r>
              <a:rPr lang="ko-KR" altLang="en-US" sz="1200" dirty="0"/>
              <a:t>훈련 데이터</a:t>
            </a:r>
            <a:endParaRPr lang="en-US" altLang="ko-KR" sz="1200" dirty="0"/>
          </a:p>
          <a:p>
            <a:pPr>
              <a:lnSpc>
                <a:spcPct val="120000"/>
              </a:lnSpc>
            </a:pPr>
            <a:r>
              <a:rPr lang="ko-KR" altLang="en-US" sz="1200" dirty="0"/>
              <a:t>종류 </a:t>
            </a:r>
            <a:endParaRPr lang="en-US" altLang="ko-KR" sz="1200" dirty="0"/>
          </a:p>
          <a:p>
            <a:pPr marL="628650" lvl="1" indent="-1714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ko-KR" altLang="en-US" sz="1200" dirty="0"/>
              <a:t>군집 </a:t>
            </a:r>
            <a:r>
              <a:rPr lang="en-US" altLang="ko-KR" sz="1200" dirty="0"/>
              <a:t>(Clustering) → </a:t>
            </a:r>
            <a:r>
              <a:rPr lang="ko-KR" altLang="en-US" sz="1200" dirty="0"/>
              <a:t>비슷한 데이터끼리 묶기</a:t>
            </a:r>
            <a:endParaRPr lang="en-US" altLang="ko-KR" sz="1200" dirty="0"/>
          </a:p>
          <a:p>
            <a:pPr marL="628650" lvl="1" indent="-1714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ko-KR" altLang="en-US" sz="1200" dirty="0"/>
              <a:t>연관규칙</a:t>
            </a:r>
            <a:r>
              <a:rPr lang="en-US" altLang="ko-KR" sz="1200" dirty="0"/>
              <a:t>(Association Rule) : </a:t>
            </a:r>
            <a:r>
              <a:rPr lang="ko-KR" altLang="en-US" sz="1200" dirty="0"/>
              <a:t>데이터 안에서 함께 나타나는 패턴 찾기</a:t>
            </a:r>
            <a:endParaRPr lang="en-US" altLang="ko-KR" sz="1200" dirty="0"/>
          </a:p>
          <a:p>
            <a:pPr>
              <a:lnSpc>
                <a:spcPct val="120000"/>
              </a:lnSpc>
            </a:pPr>
            <a:r>
              <a:rPr lang="ko-KR" altLang="en-US" sz="1200" dirty="0"/>
              <a:t>대표 알고리즘</a:t>
            </a:r>
            <a:endParaRPr lang="en-US" altLang="ko-KR" sz="1200" dirty="0"/>
          </a:p>
          <a:p>
            <a:pPr marL="628650" lvl="1" indent="-1714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ko-KR" sz="1200" dirty="0"/>
              <a:t>K-means clustering</a:t>
            </a:r>
          </a:p>
          <a:p>
            <a:pPr marL="628650" lvl="1" indent="-1714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ko-KR" sz="1200" dirty="0"/>
              <a:t>DBSCAN</a:t>
            </a:r>
          </a:p>
          <a:p>
            <a:pPr marL="228600" indent="-228600">
              <a:lnSpc>
                <a:spcPct val="120000"/>
              </a:lnSpc>
              <a:buFont typeface="+mj-ea"/>
              <a:buAutoNum type="circleNumDbPlain" startAt="3"/>
            </a:pPr>
            <a:r>
              <a:rPr lang="ko-KR" altLang="en-US" sz="1200" dirty="0"/>
              <a:t>강화</a:t>
            </a:r>
            <a:r>
              <a:rPr lang="en-US" altLang="ko-KR" sz="1200" dirty="0"/>
              <a:t> </a:t>
            </a:r>
            <a:r>
              <a:rPr lang="ko-KR" altLang="en-US" sz="1200" dirty="0"/>
              <a:t>학습</a:t>
            </a:r>
            <a:r>
              <a:rPr lang="en-US" altLang="ko-KR" sz="1200" dirty="0"/>
              <a:t> (reinforcement learning)</a:t>
            </a:r>
          </a:p>
          <a:p>
            <a:pPr>
              <a:lnSpc>
                <a:spcPct val="120000"/>
              </a:lnSpc>
            </a:pPr>
            <a:r>
              <a:rPr lang="ko-KR" altLang="en-US" sz="1200" dirty="0"/>
              <a:t>에이전트가 어떤 행동을 선택할 때 보상과 처벌을 통해 최적의 행동 전략을 학습해 가는 방식</a:t>
            </a:r>
            <a:r>
              <a:rPr lang="en-US" altLang="ko-KR" sz="1200" dirty="0"/>
              <a:t>. </a:t>
            </a:r>
            <a:endParaRPr lang="ko-KR" altLang="en-US" sz="1200" dirty="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A528B8B8-EA88-C217-80C2-5282925E38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0424" y="1925233"/>
            <a:ext cx="5037152" cy="1992002"/>
          </a:xfrm>
          <a:prstGeom prst="rect">
            <a:avLst/>
          </a:prstGeom>
          <a:ln>
            <a:solidFill>
              <a:schemeClr val="accent1">
                <a:shade val="15000"/>
              </a:schemeClr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0003332-3B0A-880E-34A2-453B8DF553A7}"/>
              </a:ext>
            </a:extLst>
          </p:cNvPr>
          <p:cNvSpPr txBox="1"/>
          <p:nvPr/>
        </p:nvSpPr>
        <p:spPr>
          <a:xfrm>
            <a:off x="4688405" y="1649628"/>
            <a:ext cx="141737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900" dirty="0"/>
              <a:t>&lt;</a:t>
            </a:r>
            <a:r>
              <a:rPr lang="ko-KR" altLang="en-US" sz="900" dirty="0"/>
              <a:t>학습 방법에 따른 분류</a:t>
            </a:r>
            <a:r>
              <a:rPr lang="en-US" altLang="ko-KR" sz="900" dirty="0"/>
              <a:t>&gt;</a:t>
            </a:r>
            <a:endParaRPr lang="ko-KR" altLang="en-US" sz="900" dirty="0"/>
          </a:p>
        </p:txBody>
      </p: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8A91DA2B-C0B1-B58C-D542-5B6C339472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17F5C-E498-46DC-914F-6F75556D3BF8}" type="slidenum">
              <a:rPr lang="ko-KR" altLang="en-US" smtClean="0"/>
              <a:t>45</a:t>
            </a:fld>
            <a:endParaRPr lang="ko-KR" altLang="en-US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116EC943-ADEE-5975-09F4-D1D8D83740C5}"/>
              </a:ext>
            </a:extLst>
          </p:cNvPr>
          <p:cNvSpPr/>
          <p:nvPr/>
        </p:nvSpPr>
        <p:spPr>
          <a:xfrm>
            <a:off x="189000" y="225926"/>
            <a:ext cx="2140206" cy="392259"/>
          </a:xfrm>
          <a:prstGeom prst="rect">
            <a:avLst/>
          </a:prstGeom>
          <a:solidFill>
            <a:schemeClr val="accent1">
              <a:lumMod val="50000"/>
            </a:schemeClr>
          </a:solidFill>
          <a:ln w="63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1. </a:t>
            </a:r>
            <a:r>
              <a:rPr lang="ko-KR" altLang="en-US" sz="1400" b="1" dirty="0">
                <a:solidFill>
                  <a:schemeClr val="bg1"/>
                </a:solidFill>
              </a:rPr>
              <a:t>인공지능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0E863C7C-CE25-758A-D082-8FDF842C71B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32144"/>
          <a:stretch>
            <a:fillRect/>
          </a:stretch>
        </p:blipFill>
        <p:spPr>
          <a:xfrm>
            <a:off x="3477047" y="5134737"/>
            <a:ext cx="3103795" cy="1326776"/>
          </a:xfrm>
          <a:prstGeom prst="rect">
            <a:avLst/>
          </a:prstGeom>
          <a:ln>
            <a:solidFill>
              <a:schemeClr val="accent1">
                <a:shade val="15000"/>
              </a:schemeClr>
            </a:solidFill>
          </a:ln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88EC376C-6836-98CE-B856-8F189B420E1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5832"/>
          <a:stretch>
            <a:fillRect/>
          </a:stretch>
        </p:blipFill>
        <p:spPr>
          <a:xfrm>
            <a:off x="5480703" y="8009511"/>
            <a:ext cx="1197297" cy="1016433"/>
          </a:xfrm>
          <a:prstGeom prst="rect">
            <a:avLst/>
          </a:prstGeom>
          <a:ln>
            <a:solidFill>
              <a:schemeClr val="accent1">
                <a:shade val="1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29352677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6122BE-5DFC-6908-6B52-392AD47B03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C0C472F-5F32-7630-F861-FA82957800D3}"/>
              </a:ext>
            </a:extLst>
          </p:cNvPr>
          <p:cNvSpPr txBox="1"/>
          <p:nvPr/>
        </p:nvSpPr>
        <p:spPr>
          <a:xfrm>
            <a:off x="189000" y="772124"/>
            <a:ext cx="6480000" cy="56175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lnSpc>
                <a:spcPct val="120000"/>
              </a:lnSpc>
              <a:buFont typeface="+mj-lt"/>
              <a:buAutoNum type="arabicParenR"/>
            </a:pPr>
            <a:r>
              <a:rPr lang="ko-KR" altLang="en-US" sz="1200" dirty="0"/>
              <a:t>회귀 </a:t>
            </a:r>
            <a:endParaRPr lang="en-US" altLang="ko-KR" sz="1200" dirty="0"/>
          </a:p>
          <a:p>
            <a:pPr marL="228600" indent="-228600">
              <a:lnSpc>
                <a:spcPct val="120000"/>
              </a:lnSpc>
              <a:buFont typeface="+mj-ea"/>
              <a:buAutoNum type="circleNumDbPlain"/>
            </a:pPr>
            <a:r>
              <a:rPr lang="ko-KR" altLang="en-US" sz="1200" dirty="0"/>
              <a:t>정의</a:t>
            </a:r>
            <a:endParaRPr lang="en-US" altLang="ko-KR" sz="1200" dirty="0"/>
          </a:p>
          <a:p>
            <a:pPr>
              <a:lnSpc>
                <a:spcPct val="120000"/>
              </a:lnSpc>
            </a:pPr>
            <a:r>
              <a:rPr lang="en-US" altLang="ko-KR" sz="1200" dirty="0"/>
              <a:t>2</a:t>
            </a:r>
            <a:r>
              <a:rPr lang="ko-KR" altLang="en-US" sz="1200" dirty="0"/>
              <a:t>개 이상의 변수 사이의 관계를 파악하는 통계적 분석 기법</a:t>
            </a:r>
            <a:r>
              <a:rPr lang="en-US" altLang="ko-KR" sz="1200" dirty="0"/>
              <a:t>. </a:t>
            </a:r>
          </a:p>
          <a:p>
            <a:pPr>
              <a:lnSpc>
                <a:spcPct val="120000"/>
              </a:lnSpc>
            </a:pPr>
            <a:r>
              <a:rPr lang="ko-KR" altLang="en-US" sz="1200" dirty="0"/>
              <a:t>독립 변수와 종속 </a:t>
            </a:r>
            <a:r>
              <a:rPr lang="ko-KR" altLang="en-US" sz="1200" dirty="0" err="1"/>
              <a:t>변수간의</a:t>
            </a:r>
            <a:r>
              <a:rPr lang="ko-KR" altLang="en-US" sz="1200" dirty="0"/>
              <a:t> 상관관계를 파악하여 미래의 사건을 예측하거나 인과 관계를 밝히는데 사용됨</a:t>
            </a:r>
            <a:r>
              <a:rPr lang="en-US" altLang="ko-KR" sz="1200" dirty="0"/>
              <a:t>. </a:t>
            </a:r>
          </a:p>
          <a:p>
            <a:pPr>
              <a:lnSpc>
                <a:spcPct val="120000"/>
              </a:lnSpc>
            </a:pPr>
            <a:r>
              <a:rPr lang="ko-KR" altLang="en-US" sz="1200" dirty="0"/>
              <a:t>독립변수와 종속 변수는 모두 연속적인 값이다</a:t>
            </a:r>
            <a:r>
              <a:rPr lang="en-US" altLang="ko-KR" sz="1200" dirty="0"/>
              <a:t>. </a:t>
            </a:r>
          </a:p>
          <a:p>
            <a:pPr>
              <a:lnSpc>
                <a:spcPct val="120000"/>
              </a:lnSpc>
            </a:pPr>
            <a:endParaRPr lang="en-US" altLang="ko-KR" sz="1200" dirty="0"/>
          </a:p>
          <a:p>
            <a:pPr>
              <a:lnSpc>
                <a:spcPct val="120000"/>
              </a:lnSpc>
            </a:pPr>
            <a:endParaRPr lang="en-US" altLang="ko-KR" sz="1200" dirty="0"/>
          </a:p>
          <a:p>
            <a:pPr>
              <a:lnSpc>
                <a:spcPct val="120000"/>
              </a:lnSpc>
            </a:pPr>
            <a:endParaRPr lang="en-US" altLang="ko-KR" sz="1200" dirty="0"/>
          </a:p>
          <a:p>
            <a:pPr>
              <a:lnSpc>
                <a:spcPct val="120000"/>
              </a:lnSpc>
            </a:pPr>
            <a:endParaRPr lang="en-US" altLang="ko-KR" sz="1200" dirty="0"/>
          </a:p>
          <a:p>
            <a:pPr>
              <a:lnSpc>
                <a:spcPct val="120000"/>
              </a:lnSpc>
            </a:pPr>
            <a:endParaRPr lang="en-US" altLang="ko-KR" sz="1200" dirty="0"/>
          </a:p>
          <a:p>
            <a:pPr>
              <a:lnSpc>
                <a:spcPct val="120000"/>
              </a:lnSpc>
            </a:pPr>
            <a:endParaRPr lang="en-US" altLang="ko-KR" sz="1200" dirty="0"/>
          </a:p>
          <a:p>
            <a:pPr>
              <a:lnSpc>
                <a:spcPct val="120000"/>
              </a:lnSpc>
            </a:pPr>
            <a:endParaRPr lang="en-US" altLang="ko-KR" sz="1200" dirty="0"/>
          </a:p>
          <a:p>
            <a:pPr>
              <a:lnSpc>
                <a:spcPct val="120000"/>
              </a:lnSpc>
            </a:pPr>
            <a:endParaRPr lang="en-US" altLang="ko-KR" sz="1200" dirty="0"/>
          </a:p>
          <a:p>
            <a:pPr>
              <a:lnSpc>
                <a:spcPct val="120000"/>
              </a:lnSpc>
            </a:pPr>
            <a:endParaRPr lang="en-US" altLang="ko-KR" sz="1200" dirty="0"/>
          </a:p>
          <a:p>
            <a:pPr>
              <a:lnSpc>
                <a:spcPct val="120000"/>
              </a:lnSpc>
            </a:pPr>
            <a:endParaRPr lang="en-US" altLang="ko-KR" sz="1200" dirty="0"/>
          </a:p>
          <a:p>
            <a:pPr>
              <a:lnSpc>
                <a:spcPct val="120000"/>
              </a:lnSpc>
            </a:pPr>
            <a:endParaRPr lang="en-US" altLang="ko-KR" sz="1200" dirty="0"/>
          </a:p>
          <a:p>
            <a:pPr>
              <a:lnSpc>
                <a:spcPct val="120000"/>
              </a:lnSpc>
            </a:pPr>
            <a:endParaRPr lang="en-US" altLang="ko-KR" sz="1200" dirty="0"/>
          </a:p>
          <a:p>
            <a:pPr>
              <a:lnSpc>
                <a:spcPct val="120000"/>
              </a:lnSpc>
            </a:pPr>
            <a:endParaRPr lang="en-US" altLang="ko-KR" sz="1200" dirty="0"/>
          </a:p>
          <a:p>
            <a:pPr>
              <a:lnSpc>
                <a:spcPct val="120000"/>
              </a:lnSpc>
            </a:pPr>
            <a:endParaRPr lang="en-US" altLang="ko-KR" sz="1200" dirty="0"/>
          </a:p>
          <a:p>
            <a:pPr>
              <a:lnSpc>
                <a:spcPct val="120000"/>
              </a:lnSpc>
            </a:pPr>
            <a:endParaRPr lang="en-US" altLang="ko-KR" sz="1200" dirty="0"/>
          </a:p>
          <a:p>
            <a:pPr>
              <a:lnSpc>
                <a:spcPct val="120000"/>
              </a:lnSpc>
            </a:pPr>
            <a:endParaRPr lang="en-US" altLang="ko-KR" sz="1200" dirty="0"/>
          </a:p>
          <a:p>
            <a:pPr marL="228600" indent="-228600">
              <a:lnSpc>
                <a:spcPct val="120000"/>
              </a:lnSpc>
              <a:buFont typeface="+mj-ea"/>
              <a:buAutoNum type="circleNumDbPlain" startAt="2"/>
            </a:pPr>
            <a:r>
              <a:rPr lang="ko-KR" altLang="en-US" sz="1200" dirty="0"/>
              <a:t>종류</a:t>
            </a:r>
            <a:endParaRPr lang="en-US" altLang="ko-KR" sz="1200" dirty="0"/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ko-KR" altLang="en-US" sz="1200" dirty="0"/>
              <a:t>선형회귀</a:t>
            </a:r>
            <a:r>
              <a:rPr lang="en-US" altLang="ko-KR" sz="1200" dirty="0"/>
              <a:t> : </a:t>
            </a:r>
            <a:r>
              <a:rPr lang="ko-KR" altLang="en-US" sz="1200" dirty="0"/>
              <a:t>단순선형 회귀</a:t>
            </a:r>
            <a:r>
              <a:rPr lang="en-US" altLang="ko-KR" sz="1200" dirty="0"/>
              <a:t>/</a:t>
            </a:r>
            <a:r>
              <a:rPr lang="ko-KR" altLang="en-US" sz="1200" dirty="0"/>
              <a:t>다중선형 회귀</a:t>
            </a:r>
            <a:r>
              <a:rPr lang="en-US" altLang="ko-KR" sz="1200" dirty="0"/>
              <a:t>/</a:t>
            </a:r>
            <a:r>
              <a:rPr lang="ko-KR" altLang="en-US" sz="1200" dirty="0"/>
              <a:t>다항 회귀</a:t>
            </a:r>
            <a:endParaRPr lang="en-US" altLang="ko-KR" sz="1200" dirty="0"/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ko-KR" altLang="en-US" sz="1200" dirty="0"/>
              <a:t>비선형회귀</a:t>
            </a:r>
            <a:endParaRPr lang="en-US" altLang="ko-KR" sz="1200" dirty="0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174263E5-0F5E-9D26-C244-02568B6AD7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4475" y="2382687"/>
            <a:ext cx="4610513" cy="2860301"/>
          </a:xfrm>
          <a:prstGeom prst="rect">
            <a:avLst/>
          </a:prstGeom>
          <a:ln>
            <a:solidFill>
              <a:schemeClr val="bg2">
                <a:lumMod val="90000"/>
              </a:schemeClr>
            </a:solidFill>
          </a:ln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49A84A48-4FF1-BF2F-8D98-7206D7B02C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17F5C-E498-46DC-914F-6F75556D3BF8}" type="slidenum">
              <a:rPr lang="ko-KR" altLang="en-US" smtClean="0"/>
              <a:t>46</a:t>
            </a:fld>
            <a:endParaRPr lang="ko-KR" altLang="en-US"/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3570D266-6CE7-CFB3-EE0B-D56E98D9A200}"/>
              </a:ext>
            </a:extLst>
          </p:cNvPr>
          <p:cNvSpPr/>
          <p:nvPr/>
        </p:nvSpPr>
        <p:spPr>
          <a:xfrm>
            <a:off x="189000" y="225926"/>
            <a:ext cx="2140206" cy="392259"/>
          </a:xfrm>
          <a:prstGeom prst="rect">
            <a:avLst/>
          </a:prstGeom>
          <a:solidFill>
            <a:schemeClr val="accent1">
              <a:lumMod val="50000"/>
            </a:schemeClr>
          </a:solidFill>
          <a:ln w="63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1. </a:t>
            </a:r>
            <a:r>
              <a:rPr lang="ko-KR" altLang="en-US" sz="1400" b="1" dirty="0">
                <a:solidFill>
                  <a:schemeClr val="bg1"/>
                </a:solidFill>
              </a:rPr>
              <a:t>인공지능</a:t>
            </a:r>
          </a:p>
        </p:txBody>
      </p:sp>
    </p:spTree>
    <p:extLst>
      <p:ext uri="{BB962C8B-B14F-4D97-AF65-F5344CB8AC3E}">
        <p14:creationId xmlns:p14="http://schemas.microsoft.com/office/powerpoint/2010/main" val="270995123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CFB454-4DEB-4E12-7166-8AC6FBA259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6F12860-B18E-DA21-EB99-5AD47B2C4848}"/>
              </a:ext>
            </a:extLst>
          </p:cNvPr>
          <p:cNvSpPr txBox="1"/>
          <p:nvPr/>
        </p:nvSpPr>
        <p:spPr>
          <a:xfrm>
            <a:off x="38100" y="604701"/>
            <a:ext cx="6769100" cy="49854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lnSpc>
                <a:spcPct val="120000"/>
              </a:lnSpc>
              <a:buFont typeface="+mj-lt"/>
              <a:buAutoNum type="arabicParenR" startAt="2"/>
            </a:pPr>
            <a:r>
              <a:rPr lang="ko-KR" altLang="en-US" sz="1200" dirty="0"/>
              <a:t>분류 </a:t>
            </a:r>
            <a:endParaRPr lang="en-US" altLang="ko-KR" sz="1200" dirty="0"/>
          </a:p>
          <a:p>
            <a:pPr marL="228600" indent="-228600">
              <a:lnSpc>
                <a:spcPct val="120000"/>
              </a:lnSpc>
              <a:buFont typeface="+mj-ea"/>
              <a:buAutoNum type="circleNumDbPlain"/>
            </a:pPr>
            <a:r>
              <a:rPr lang="ko-KR" altLang="en-US" sz="1200" dirty="0"/>
              <a:t>정의 </a:t>
            </a:r>
            <a:r>
              <a:rPr lang="en-US" altLang="ko-KR" sz="1200" dirty="0"/>
              <a:t> </a:t>
            </a:r>
          </a:p>
          <a:p>
            <a:pPr>
              <a:lnSpc>
                <a:spcPct val="120000"/>
              </a:lnSpc>
            </a:pPr>
            <a:r>
              <a:rPr lang="ko-KR" altLang="en-US" sz="1200" dirty="0"/>
              <a:t>종속변수가 범주형</a:t>
            </a:r>
            <a:r>
              <a:rPr lang="en-US" altLang="ko-KR" sz="1200" dirty="0"/>
              <a:t>(</a:t>
            </a:r>
            <a:r>
              <a:rPr lang="ko-KR" altLang="en-US" sz="1200" dirty="0"/>
              <a:t>불연속 값</a:t>
            </a:r>
            <a:r>
              <a:rPr lang="en-US" altLang="ko-KR" sz="1200" dirty="0"/>
              <a:t>) </a:t>
            </a:r>
            <a:r>
              <a:rPr lang="ko-KR" altLang="en-US" sz="1200" dirty="0"/>
              <a:t>데이터일 때</a:t>
            </a:r>
            <a:r>
              <a:rPr lang="en-US" altLang="ko-KR" sz="1200" dirty="0"/>
              <a:t>, </a:t>
            </a:r>
            <a:r>
              <a:rPr lang="ko-KR" altLang="en-US" sz="1200" dirty="0"/>
              <a:t>입력 데이터를 미리 정의된 클래스</a:t>
            </a:r>
            <a:r>
              <a:rPr lang="en-US" altLang="ko-KR" sz="1200" dirty="0"/>
              <a:t>(label)</a:t>
            </a:r>
            <a:r>
              <a:rPr lang="ko-KR" altLang="en-US" sz="1200" dirty="0"/>
              <a:t> 중 하나로 예측하는 지도학습</a:t>
            </a:r>
            <a:endParaRPr lang="en-US" altLang="ko-KR" sz="1200" dirty="0"/>
          </a:p>
          <a:p>
            <a:pPr marL="228600" indent="-228600">
              <a:lnSpc>
                <a:spcPct val="120000"/>
              </a:lnSpc>
              <a:buFont typeface="+mj-ea"/>
              <a:buAutoNum type="circleNumDbPlain" startAt="2"/>
            </a:pPr>
            <a:r>
              <a:rPr lang="ko-KR" altLang="en-US" sz="1200" dirty="0"/>
              <a:t>주요 알고리즘</a:t>
            </a:r>
            <a:endParaRPr lang="en-US" altLang="ko-KR" sz="1200" dirty="0"/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altLang="ko-KR" sz="1200" b="1" dirty="0"/>
              <a:t>KNN (K-Nearest Neighbors)</a:t>
            </a:r>
          </a:p>
          <a:p>
            <a:pPr lvl="2"/>
            <a:r>
              <a:rPr lang="ko-KR" altLang="en-US" sz="1200" dirty="0"/>
              <a:t>새로운 데이터 주변의 가장 가까운 </a:t>
            </a:r>
            <a:r>
              <a:rPr lang="en-US" altLang="ko-KR" sz="1200" dirty="0"/>
              <a:t>K</a:t>
            </a:r>
            <a:r>
              <a:rPr lang="ko-KR" altLang="en-US" sz="1200" dirty="0"/>
              <a:t>개 이웃을 보고 결정 </a:t>
            </a:r>
            <a:endParaRPr lang="en-US" altLang="ko-KR" sz="1200" dirty="0"/>
          </a:p>
          <a:p>
            <a:pPr lvl="2"/>
            <a:r>
              <a:rPr lang="ko-KR" altLang="en-US" sz="1200" dirty="0"/>
              <a:t>거리 기반 알고리즘 </a:t>
            </a:r>
            <a:r>
              <a:rPr lang="en-US" altLang="ko-KR" sz="1200" dirty="0"/>
              <a:t>(</a:t>
            </a:r>
            <a:r>
              <a:rPr lang="ko-KR" altLang="en-US" sz="1200" dirty="0"/>
              <a:t>유클리드 거리</a:t>
            </a:r>
            <a:r>
              <a:rPr lang="en-US" altLang="ko-KR" sz="1200" dirty="0"/>
              <a:t>) </a:t>
            </a:r>
            <a:endParaRPr lang="ko-KR" altLang="en-US" sz="1200" dirty="0"/>
          </a:p>
          <a:p>
            <a:pPr lvl="2"/>
            <a:r>
              <a:rPr lang="ko-KR" altLang="en-US" sz="1200" dirty="0"/>
              <a:t>최적 </a:t>
            </a:r>
            <a:r>
              <a:rPr lang="en-US" altLang="ko-KR" sz="1200" dirty="0"/>
              <a:t>K(</a:t>
            </a:r>
            <a:r>
              <a:rPr lang="ko-KR" altLang="en-US" sz="1200" dirty="0"/>
              <a:t>이웃을 얼마나 참고할지</a:t>
            </a:r>
            <a:r>
              <a:rPr lang="en-US" altLang="ko-KR" sz="1200" dirty="0"/>
              <a:t>) → </a:t>
            </a:r>
            <a:r>
              <a:rPr lang="ko-KR" altLang="en-US" sz="1200" dirty="0"/>
              <a:t>교차검증으로 결정</a:t>
            </a:r>
            <a:endParaRPr lang="en-US" altLang="ko-KR" sz="1200" dirty="0"/>
          </a:p>
          <a:p>
            <a:pPr lvl="3"/>
            <a:r>
              <a:rPr lang="en-US" altLang="ko-KR" sz="1200" dirty="0"/>
              <a:t>K</a:t>
            </a:r>
            <a:r>
              <a:rPr lang="ko-KR" altLang="en-US" sz="1200" dirty="0"/>
              <a:t>가 작을 때 </a:t>
            </a:r>
            <a:r>
              <a:rPr lang="en-US" altLang="ko-KR" sz="1200" dirty="0"/>
              <a:t>: </a:t>
            </a:r>
            <a:r>
              <a:rPr lang="ko-KR" altLang="en-US" sz="1200" dirty="0"/>
              <a:t>데이터에 매우 민감</a:t>
            </a:r>
            <a:r>
              <a:rPr lang="en-US" altLang="ko-KR" sz="1200" dirty="0"/>
              <a:t>.</a:t>
            </a:r>
            <a:r>
              <a:rPr lang="ko-KR" altLang="en-US" sz="1200" dirty="0"/>
              <a:t>경계가 복잡</a:t>
            </a:r>
            <a:r>
              <a:rPr lang="en-US" altLang="ko-KR" sz="1200" dirty="0"/>
              <a:t>. -&gt;</a:t>
            </a:r>
            <a:r>
              <a:rPr lang="ko-KR" altLang="en-US" sz="1200" dirty="0"/>
              <a:t> </a:t>
            </a:r>
            <a:r>
              <a:rPr lang="ko-KR" altLang="en-US" sz="1200" dirty="0" err="1"/>
              <a:t>과적합</a:t>
            </a:r>
            <a:r>
              <a:rPr lang="ko-KR" altLang="en-US" sz="1200" dirty="0"/>
              <a:t> </a:t>
            </a:r>
            <a:r>
              <a:rPr lang="en-US" altLang="ko-KR" sz="1200" dirty="0"/>
              <a:t>(Overfitting)</a:t>
            </a:r>
          </a:p>
          <a:p>
            <a:pPr lvl="3"/>
            <a:r>
              <a:rPr lang="en-US" altLang="ko-KR" sz="1200" dirty="0"/>
              <a:t>K</a:t>
            </a:r>
            <a:r>
              <a:rPr lang="ko-KR" altLang="en-US" sz="1200" dirty="0"/>
              <a:t>가 클 때 </a:t>
            </a:r>
            <a:r>
              <a:rPr lang="en-US" altLang="ko-KR" sz="1200" dirty="0"/>
              <a:t>: </a:t>
            </a:r>
            <a:r>
              <a:rPr lang="ko-KR" altLang="en-US" sz="1200" dirty="0"/>
              <a:t>데이터를 학습하지 못한 상태</a:t>
            </a:r>
            <a:r>
              <a:rPr lang="en-US" altLang="ko-KR" sz="1200" dirty="0"/>
              <a:t>.</a:t>
            </a:r>
            <a:r>
              <a:rPr lang="ko-KR" altLang="en-US" sz="1200" dirty="0"/>
              <a:t>경계가 단순</a:t>
            </a:r>
            <a:r>
              <a:rPr lang="en-US" altLang="ko-KR" sz="1200" dirty="0"/>
              <a:t>.-&gt;</a:t>
            </a:r>
            <a:r>
              <a:rPr lang="ko-KR" altLang="en-US" sz="1200" dirty="0"/>
              <a:t> 과소적합 </a:t>
            </a:r>
            <a:r>
              <a:rPr lang="en-US" altLang="ko-KR" sz="1200" dirty="0"/>
              <a:t>(Underfitting)</a:t>
            </a:r>
          </a:p>
          <a:p>
            <a:pPr lvl="2"/>
            <a:r>
              <a:rPr lang="en-US" altLang="ko-KR" sz="1400" b="1" dirty="0"/>
              <a:t>-&gt; K</a:t>
            </a:r>
            <a:r>
              <a:rPr lang="ko-KR" altLang="en-US" sz="1400" b="1" dirty="0"/>
              <a:t>가 작으면 데이터에 과하게 맞추고</a:t>
            </a:r>
            <a:r>
              <a:rPr lang="en-US" altLang="ko-KR" sz="1400" b="1" dirty="0"/>
              <a:t>, K</a:t>
            </a:r>
            <a:r>
              <a:rPr lang="ko-KR" altLang="en-US" sz="1400" b="1" dirty="0"/>
              <a:t>가 크면 데이터를 무시</a:t>
            </a:r>
            <a:r>
              <a:rPr lang="ko-KR" altLang="en-US" sz="1400" dirty="0"/>
              <a:t> </a:t>
            </a:r>
            <a:endParaRPr lang="en-US" altLang="ko-KR" sz="1400" dirty="0"/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altLang="ko-KR" sz="1200" b="1" dirty="0"/>
              <a:t>Logistic Regression</a:t>
            </a:r>
          </a:p>
          <a:p>
            <a:pPr lvl="2"/>
            <a:r>
              <a:rPr lang="ko-KR" altLang="en-US" sz="1200" dirty="0"/>
              <a:t>선형식을 확률로 변환하여 이진 분류 수행</a:t>
            </a:r>
            <a:endParaRPr lang="en-US" altLang="ko-KR" sz="1200" dirty="0"/>
          </a:p>
          <a:p>
            <a:pPr lvl="2"/>
            <a:r>
              <a:rPr lang="ko-KR" altLang="en-US" sz="1200" dirty="0" err="1"/>
              <a:t>시그모이드</a:t>
            </a:r>
            <a:r>
              <a:rPr lang="ko-KR" altLang="en-US" sz="1200" dirty="0"/>
              <a:t> 함수 사용 </a:t>
            </a:r>
            <a:r>
              <a:rPr lang="en-US" altLang="ko-KR" sz="1200" dirty="0"/>
              <a:t>: </a:t>
            </a:r>
            <a:r>
              <a:rPr lang="ko-KR" altLang="en-US" sz="1200" dirty="0" err="1"/>
              <a:t>선형값을</a:t>
            </a:r>
            <a:r>
              <a:rPr lang="ko-KR" altLang="en-US" sz="1200" dirty="0"/>
              <a:t> 확률</a:t>
            </a:r>
            <a:r>
              <a:rPr lang="en-US" altLang="ko-KR" sz="1200" dirty="0"/>
              <a:t>(0~1)</a:t>
            </a:r>
            <a:r>
              <a:rPr lang="ko-KR" altLang="en-US" sz="1200" dirty="0"/>
              <a:t>로 변환하는 함수</a:t>
            </a:r>
            <a:endParaRPr lang="en-US" altLang="ko-KR" sz="1200" dirty="0"/>
          </a:p>
          <a:p>
            <a:pPr lvl="2"/>
            <a:r>
              <a:rPr lang="ko-KR" altLang="en-US" sz="1200" dirty="0"/>
              <a:t>의사결정 기준 </a:t>
            </a:r>
            <a:r>
              <a:rPr lang="en-US" altLang="ko-KR" sz="1200" dirty="0"/>
              <a:t>threshold value </a:t>
            </a:r>
            <a:r>
              <a:rPr lang="ko-KR" altLang="en-US" sz="1200" dirty="0"/>
              <a:t>는 보통 </a:t>
            </a:r>
            <a:r>
              <a:rPr lang="en-US" altLang="ko-KR" sz="1200" dirty="0"/>
              <a:t>0.5</a:t>
            </a:r>
            <a:endParaRPr lang="ko-KR" altLang="en-US" sz="1200" dirty="0"/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altLang="ko-KR" sz="1200" b="1" dirty="0"/>
              <a:t>Decision Tree</a:t>
            </a:r>
          </a:p>
          <a:p>
            <a:pPr lvl="2"/>
            <a:r>
              <a:rPr lang="ko-KR" altLang="en-US" sz="1200" dirty="0"/>
              <a:t>규칙 기반 </a:t>
            </a:r>
            <a:r>
              <a:rPr lang="en-US" altLang="ko-KR" sz="1200" dirty="0"/>
              <a:t>(if-else </a:t>
            </a:r>
            <a:r>
              <a:rPr lang="ko-KR" altLang="en-US" sz="1200" dirty="0"/>
              <a:t>구조</a:t>
            </a:r>
            <a:r>
              <a:rPr lang="en-US" altLang="ko-KR" sz="1200" dirty="0"/>
              <a:t>) : </a:t>
            </a:r>
            <a:r>
              <a:rPr lang="ko-KR" altLang="en-US" sz="1200" dirty="0"/>
              <a:t>데이터를 질문으로 계속 나누면서 최종적으로 답</a:t>
            </a:r>
            <a:r>
              <a:rPr lang="en-US" altLang="ko-KR" sz="1200" dirty="0"/>
              <a:t>(</a:t>
            </a:r>
            <a:r>
              <a:rPr lang="ko-KR" altLang="en-US" sz="1200" dirty="0"/>
              <a:t>클래스</a:t>
            </a:r>
            <a:r>
              <a:rPr lang="en-US" altLang="ko-KR" sz="1200" dirty="0"/>
              <a:t>)</a:t>
            </a:r>
            <a:r>
              <a:rPr lang="ko-KR" altLang="en-US" sz="1200" dirty="0"/>
              <a:t>을 결정하는 모델</a:t>
            </a:r>
            <a:endParaRPr lang="en-US" altLang="ko-KR" sz="1200" dirty="0"/>
          </a:p>
          <a:p>
            <a:pPr lvl="2"/>
            <a:r>
              <a:rPr lang="ko-KR" altLang="en-US" sz="1200" dirty="0"/>
              <a:t>데이터를 분할하여 의사 결정 규칙을 기반으로 새로운 데이터를 분류하는 알고리즘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altLang="ko-KR" sz="1200" b="1" dirty="0"/>
              <a:t>Random Forest</a:t>
            </a:r>
          </a:p>
          <a:p>
            <a:pPr lvl="2"/>
            <a:r>
              <a:rPr lang="ko-KR" altLang="en-US" sz="1200" dirty="0"/>
              <a:t>여러 개의 </a:t>
            </a:r>
            <a:r>
              <a:rPr lang="en-US" altLang="ko-KR" sz="1200" dirty="0"/>
              <a:t>Decision Tree</a:t>
            </a:r>
            <a:r>
              <a:rPr lang="ko-KR" altLang="en-US" sz="1200" dirty="0"/>
              <a:t>를 결합한 앙상블 모델 </a:t>
            </a:r>
            <a:r>
              <a:rPr lang="en-US" altLang="ko-KR" sz="1200" dirty="0"/>
              <a:t>: Decision Tree </a:t>
            </a:r>
            <a:r>
              <a:rPr lang="ko-KR" altLang="en-US" sz="1200" dirty="0"/>
              <a:t>의 </a:t>
            </a:r>
            <a:r>
              <a:rPr lang="ko-KR" altLang="en-US" sz="1200" dirty="0" err="1"/>
              <a:t>과적합</a:t>
            </a:r>
            <a:r>
              <a:rPr lang="ko-KR" altLang="en-US" sz="1200" dirty="0"/>
              <a:t> 문제 해결</a:t>
            </a:r>
          </a:p>
          <a:p>
            <a:pPr lvl="2"/>
            <a:r>
              <a:rPr lang="ko-KR" altLang="en-US" sz="1200" dirty="0"/>
              <a:t>성능 안정적</a:t>
            </a:r>
          </a:p>
          <a:p>
            <a:pPr>
              <a:lnSpc>
                <a:spcPct val="120000"/>
              </a:lnSpc>
            </a:pPr>
            <a:endParaRPr lang="en-US" altLang="ko-KR" sz="1200" dirty="0"/>
          </a:p>
          <a:p>
            <a:pPr>
              <a:lnSpc>
                <a:spcPct val="120000"/>
              </a:lnSpc>
            </a:pPr>
            <a:endParaRPr lang="en-US" altLang="ko-KR" sz="1200" dirty="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7EC31DE5-D7F5-F027-8C27-F4AF506C112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2536"/>
          <a:stretch>
            <a:fillRect/>
          </a:stretch>
        </p:blipFill>
        <p:spPr>
          <a:xfrm>
            <a:off x="536171" y="5951209"/>
            <a:ext cx="5679824" cy="3757592"/>
          </a:xfrm>
          <a:prstGeom prst="rect">
            <a:avLst/>
          </a:prstGeom>
        </p:spPr>
      </p:pic>
      <p:graphicFrame>
        <p:nvGraphicFramePr>
          <p:cNvPr id="6" name="표 5">
            <a:extLst>
              <a:ext uri="{FF2B5EF4-FFF2-40B4-BE49-F238E27FC236}">
                <a16:creationId xmlns:a16="http://schemas.microsoft.com/office/drawing/2014/main" id="{812296CC-7161-5487-F8A8-D22B4CA3095E}"/>
              </a:ext>
            </a:extLst>
          </p:cNvPr>
          <p:cNvGraphicFramePr>
            <a:graphicFrameLocks noGrp="1"/>
          </p:cNvGraphicFramePr>
          <p:nvPr/>
        </p:nvGraphicFramePr>
        <p:xfrm>
          <a:off x="215898" y="5163448"/>
          <a:ext cx="6320369" cy="8534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65482">
                  <a:extLst>
                    <a:ext uri="{9D8B030D-6E8A-4147-A177-3AD203B41FA5}">
                      <a16:colId xmlns:a16="http://schemas.microsoft.com/office/drawing/2014/main" val="2696290400"/>
                    </a:ext>
                  </a:extLst>
                </a:gridCol>
                <a:gridCol w="4254887">
                  <a:extLst>
                    <a:ext uri="{9D8B030D-6E8A-4147-A177-3AD203B41FA5}">
                      <a16:colId xmlns:a16="http://schemas.microsoft.com/office/drawing/2014/main" val="2032812776"/>
                    </a:ext>
                  </a:extLst>
                </a:gridCol>
              </a:tblGrid>
              <a:tr h="18542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dirty="0"/>
                        <a:t>Lazy Learning (</a:t>
                      </a:r>
                      <a:r>
                        <a:rPr lang="ko-KR" altLang="en-US" sz="1100" dirty="0"/>
                        <a:t>지연 학습</a:t>
                      </a:r>
                      <a:r>
                        <a:rPr lang="en-US" altLang="ko-KR" sz="1100" dirty="0"/>
                        <a:t>)</a:t>
                      </a:r>
                      <a:endParaRPr lang="ko-KR" altLang="en-US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100" b="0" dirty="0"/>
                        <a:t>학습 단계에서 모델을 만들지 않고 예측할 때 계산하는 방식</a:t>
                      </a:r>
                      <a:endParaRPr lang="en-US" altLang="ko-KR" sz="1100" b="0" dirty="0"/>
                    </a:p>
                    <a:p>
                      <a:pPr latinLnBrk="1"/>
                      <a:r>
                        <a:rPr lang="ko-KR" altLang="en-US" sz="1100" b="0" dirty="0"/>
                        <a:t>예</a:t>
                      </a:r>
                      <a:r>
                        <a:rPr lang="en-US" altLang="ko-KR" sz="1100" b="0" dirty="0"/>
                        <a:t>: KNN</a:t>
                      </a:r>
                      <a:endParaRPr lang="ko-KR" altLang="en-US" sz="1100" b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21066532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dirty="0"/>
                        <a:t>Eager Learning (</a:t>
                      </a:r>
                      <a:r>
                        <a:rPr lang="ko-KR" altLang="en-US" sz="1100" dirty="0"/>
                        <a:t>즉시 학습</a:t>
                      </a:r>
                      <a:r>
                        <a:rPr lang="en-US" altLang="ko-KR" sz="1100" dirty="0"/>
                        <a:t>)</a:t>
                      </a:r>
                      <a:endParaRPr lang="ko-KR" altLang="en-US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100" b="0" dirty="0"/>
                        <a:t>학습 단계에서 모델을 미리 만들어두고 예측은 빠르게 수행</a:t>
                      </a:r>
                      <a:endParaRPr lang="en-US" altLang="ko-KR" sz="1100" b="0" dirty="0"/>
                    </a:p>
                    <a:p>
                      <a:pPr marL="0" marR="0" lvl="0" indent="0" algn="l" defTabSz="557213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dirty="0"/>
                        <a:t>Logistic Regression, Decision Tree, Random Forest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94002282"/>
                  </a:ext>
                </a:extLst>
              </a:tr>
            </a:tbl>
          </a:graphicData>
        </a:graphic>
      </p:graphicFrame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549207A9-0B94-34CB-70B2-8492EB1A2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17F5C-E498-46DC-914F-6F75556D3BF8}" type="slidenum">
              <a:rPr lang="ko-KR" altLang="en-US" smtClean="0"/>
              <a:t>47</a:t>
            </a:fld>
            <a:endParaRPr lang="ko-KR" altLang="en-US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2B9C4F66-D7DA-D437-3E5A-D6039137A505}"/>
              </a:ext>
            </a:extLst>
          </p:cNvPr>
          <p:cNvSpPr/>
          <p:nvPr/>
        </p:nvSpPr>
        <p:spPr>
          <a:xfrm>
            <a:off x="189000" y="225926"/>
            <a:ext cx="2140206" cy="392259"/>
          </a:xfrm>
          <a:prstGeom prst="rect">
            <a:avLst/>
          </a:prstGeom>
          <a:solidFill>
            <a:schemeClr val="accent1">
              <a:lumMod val="50000"/>
            </a:schemeClr>
          </a:solidFill>
          <a:ln w="63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1. </a:t>
            </a:r>
            <a:r>
              <a:rPr lang="ko-KR" altLang="en-US" sz="1400" b="1" dirty="0">
                <a:solidFill>
                  <a:schemeClr val="bg1"/>
                </a:solidFill>
              </a:rPr>
              <a:t>인공지능</a:t>
            </a:r>
          </a:p>
        </p:txBody>
      </p:sp>
    </p:spTree>
    <p:extLst>
      <p:ext uri="{BB962C8B-B14F-4D97-AF65-F5344CB8AC3E}">
        <p14:creationId xmlns:p14="http://schemas.microsoft.com/office/powerpoint/2010/main" val="126056266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86935F-F99B-CC3D-6E6D-FAA3853E73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9849E54-2536-F843-9D75-B702CB098730}"/>
              </a:ext>
            </a:extLst>
          </p:cNvPr>
          <p:cNvSpPr txBox="1"/>
          <p:nvPr/>
        </p:nvSpPr>
        <p:spPr>
          <a:xfrm>
            <a:off x="180000" y="823640"/>
            <a:ext cx="6480000" cy="33927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lnSpc>
                <a:spcPct val="120000"/>
              </a:lnSpc>
              <a:buFont typeface="+mj-lt"/>
              <a:buAutoNum type="arabicParenR" startAt="3"/>
            </a:pPr>
            <a:r>
              <a:rPr lang="ko-KR" altLang="en-US" sz="1200" dirty="0"/>
              <a:t>군집</a:t>
            </a:r>
            <a:r>
              <a:rPr lang="en-US" altLang="ko-KR" sz="1200" dirty="0"/>
              <a:t>(Clustering)</a:t>
            </a:r>
          </a:p>
          <a:p>
            <a:pPr marL="228600" indent="-228600">
              <a:lnSpc>
                <a:spcPct val="120000"/>
              </a:lnSpc>
              <a:buFont typeface="+mj-ea"/>
              <a:buAutoNum type="circleNumDbPlain"/>
            </a:pPr>
            <a:r>
              <a:rPr lang="ko-KR" altLang="en-US" sz="1200" dirty="0"/>
              <a:t>정의</a:t>
            </a:r>
            <a:endParaRPr lang="en-US" altLang="ko-KR" sz="1200" dirty="0"/>
          </a:p>
          <a:p>
            <a:pPr>
              <a:lnSpc>
                <a:spcPct val="120000"/>
              </a:lnSpc>
            </a:pPr>
            <a:r>
              <a:rPr lang="ko-KR" altLang="en-US" sz="1200" dirty="0"/>
              <a:t>데이터를 유사한 특성을 갖는 것끼리 그룹화하는 분석방법</a:t>
            </a:r>
            <a:endParaRPr lang="en-US" altLang="ko-KR" sz="1200" dirty="0"/>
          </a:p>
          <a:p>
            <a:pPr>
              <a:lnSpc>
                <a:spcPct val="120000"/>
              </a:lnSpc>
            </a:pPr>
            <a:r>
              <a:rPr lang="en-US" altLang="ko-KR" sz="1200" dirty="0"/>
              <a:t>label</a:t>
            </a:r>
            <a:r>
              <a:rPr lang="ko-KR" altLang="en-US" sz="1200" dirty="0"/>
              <a:t>이 없는 비지도 학습 </a:t>
            </a:r>
            <a:endParaRPr lang="en-US" altLang="ko-KR" sz="1200" dirty="0"/>
          </a:p>
          <a:p>
            <a:pPr marL="228600" indent="-228600">
              <a:lnSpc>
                <a:spcPct val="120000"/>
              </a:lnSpc>
              <a:buFont typeface="+mj-ea"/>
              <a:buAutoNum type="circleNumDbPlain" startAt="2"/>
            </a:pPr>
            <a:r>
              <a:rPr lang="ko-KR" altLang="en-US" sz="1200" dirty="0"/>
              <a:t>주요 알고리즘</a:t>
            </a:r>
            <a:endParaRPr lang="en-US" altLang="ko-KR" sz="1200" dirty="0"/>
          </a:p>
          <a:p>
            <a:pPr marL="628650" lvl="1" indent="-1714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ko-KR" sz="1200" b="1" dirty="0"/>
              <a:t>k-</a:t>
            </a:r>
            <a:r>
              <a:rPr lang="ko-KR" altLang="en-US" sz="1200" b="1" dirty="0"/>
              <a:t>평균 </a:t>
            </a:r>
            <a:r>
              <a:rPr lang="en-US" altLang="ko-KR" sz="1200" b="1" dirty="0"/>
              <a:t>(K-MEANS)</a:t>
            </a:r>
          </a:p>
          <a:p>
            <a:pPr lvl="2">
              <a:lnSpc>
                <a:spcPct val="120000"/>
              </a:lnSpc>
            </a:pPr>
            <a:r>
              <a:rPr lang="ko-KR" altLang="en-US" sz="1200" dirty="0"/>
              <a:t>데이터를 </a:t>
            </a:r>
            <a:r>
              <a:rPr lang="en-US" altLang="ko-KR" sz="1200" dirty="0"/>
              <a:t>K</a:t>
            </a:r>
            <a:r>
              <a:rPr lang="ko-KR" altLang="en-US" sz="1200" dirty="0"/>
              <a:t>개의 군집으로 나누고</a:t>
            </a:r>
            <a:r>
              <a:rPr lang="en-US" altLang="ko-KR" sz="1200" dirty="0"/>
              <a:t>, </a:t>
            </a:r>
            <a:r>
              <a:rPr lang="ko-KR" altLang="en-US" sz="1200" dirty="0"/>
              <a:t>각 군집의 중심을 반복적으로 업데이트하여 데이터를 군집화 하는 알고리즘</a:t>
            </a:r>
            <a:endParaRPr lang="en-US" altLang="ko-KR" sz="1200" dirty="0"/>
          </a:p>
          <a:p>
            <a:pPr marL="628650" lvl="1" indent="-1714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ko-KR" altLang="en-US" sz="1200" b="1" dirty="0"/>
              <a:t>계층적 군집화</a:t>
            </a:r>
            <a:r>
              <a:rPr lang="en-US" altLang="ko-KR" sz="1200" b="1" dirty="0"/>
              <a:t>(Hierarchical Clustering)</a:t>
            </a:r>
          </a:p>
          <a:p>
            <a:pPr lvl="2">
              <a:lnSpc>
                <a:spcPct val="120000"/>
              </a:lnSpc>
            </a:pPr>
            <a:r>
              <a:rPr lang="ko-KR" altLang="en-US" sz="1200" dirty="0" err="1"/>
              <a:t>데이터간의</a:t>
            </a:r>
            <a:r>
              <a:rPr lang="ko-KR" altLang="en-US" sz="1200" dirty="0"/>
              <a:t> 유사성을 기반으로 계층적인 트리 구조를 형성하여 군집을 생성하는 알고리즘</a:t>
            </a:r>
            <a:endParaRPr lang="en-US" altLang="ko-KR" sz="1200" dirty="0"/>
          </a:p>
          <a:p>
            <a:pPr marL="628650" lvl="1" indent="-1714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ko-KR" sz="1200" b="1" dirty="0"/>
              <a:t>DBSCAN (Density-Based Spatial Clustering of Applications with Noise)</a:t>
            </a:r>
          </a:p>
          <a:p>
            <a:pPr lvl="2">
              <a:lnSpc>
                <a:spcPct val="120000"/>
              </a:lnSpc>
            </a:pPr>
            <a:r>
              <a:rPr lang="ko-KR" altLang="en-US" sz="1200" dirty="0"/>
              <a:t>데이터의 밀도에 기반하여 밀도가 높은 지역을 군집으로 묶고</a:t>
            </a:r>
            <a:r>
              <a:rPr lang="en-US" altLang="ko-KR" sz="1200" dirty="0"/>
              <a:t>, </a:t>
            </a:r>
            <a:r>
              <a:rPr lang="ko-KR" altLang="en-US" sz="1200" dirty="0"/>
              <a:t>밀도가 낮은 지역은 노이즈로 처리하여 군집을 형성하는 알고리즘</a:t>
            </a:r>
            <a:endParaRPr lang="en-US" altLang="ko-KR" sz="1200" dirty="0"/>
          </a:p>
          <a:p>
            <a:pPr lvl="1">
              <a:lnSpc>
                <a:spcPct val="120000"/>
              </a:lnSpc>
            </a:pPr>
            <a:endParaRPr lang="ko-KR" altLang="en-US" sz="1138" dirty="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16CFA4EF-B1E6-5713-E03C-E8CDA8DDF7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000" y="4216364"/>
            <a:ext cx="6105781" cy="2887657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18490A1A-DEF5-D7C1-6332-6AE4473701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17F5C-E498-46DC-914F-6F75556D3BF8}" type="slidenum">
              <a:rPr lang="ko-KR" altLang="en-US" smtClean="0"/>
              <a:t>48</a:t>
            </a:fld>
            <a:endParaRPr lang="ko-KR" altLang="en-US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9F1E9A1D-F6AC-B6DF-688E-87ADEB0EF958}"/>
              </a:ext>
            </a:extLst>
          </p:cNvPr>
          <p:cNvSpPr/>
          <p:nvPr/>
        </p:nvSpPr>
        <p:spPr>
          <a:xfrm>
            <a:off x="189000" y="225926"/>
            <a:ext cx="2140206" cy="392259"/>
          </a:xfrm>
          <a:prstGeom prst="rect">
            <a:avLst/>
          </a:prstGeom>
          <a:solidFill>
            <a:schemeClr val="accent1">
              <a:lumMod val="50000"/>
            </a:schemeClr>
          </a:solidFill>
          <a:ln w="63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1. </a:t>
            </a:r>
            <a:r>
              <a:rPr lang="ko-KR" altLang="en-US" sz="1400" b="1" dirty="0">
                <a:solidFill>
                  <a:schemeClr val="bg1"/>
                </a:solidFill>
              </a:rPr>
              <a:t>인공지능</a:t>
            </a:r>
          </a:p>
        </p:txBody>
      </p:sp>
    </p:spTree>
    <p:extLst>
      <p:ext uri="{BB962C8B-B14F-4D97-AF65-F5344CB8AC3E}">
        <p14:creationId xmlns:p14="http://schemas.microsoft.com/office/powerpoint/2010/main" val="37703346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8D715B-AC01-8C9D-B815-203AAC2F83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9B04DCA5-E66F-4BDA-5D86-F79ECF583FAD}"/>
              </a:ext>
            </a:extLst>
          </p:cNvPr>
          <p:cNvSpPr/>
          <p:nvPr/>
        </p:nvSpPr>
        <p:spPr>
          <a:xfrm>
            <a:off x="2346018" y="225926"/>
            <a:ext cx="2140206" cy="392259"/>
          </a:xfrm>
          <a:prstGeom prst="rect">
            <a:avLst/>
          </a:prstGeom>
          <a:noFill/>
          <a:ln w="63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>
                <a:solidFill>
                  <a:schemeClr val="tx1"/>
                </a:solidFill>
              </a:rPr>
              <a:t>교과서 예제</a:t>
            </a: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C093B8FF-C2D3-207B-7E67-9F4C555E5D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000" y="848948"/>
            <a:ext cx="6353468" cy="335321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146342F1-B093-8342-E1DD-C8946A5A09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6173" y="2235193"/>
            <a:ext cx="1970058" cy="1623882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D33AB8AC-9A04-423D-FC4B-893AA4B396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9000" y="4723553"/>
            <a:ext cx="6438666" cy="1252244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72E43336-84DB-22ED-6B1A-C73C6B4F44D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9976" y="6098431"/>
            <a:ext cx="6318048" cy="3144751"/>
          </a:xfrm>
          <a:prstGeom prst="rect">
            <a:avLst/>
          </a:prstGeom>
        </p:spPr>
      </p:pic>
      <p:sp>
        <p:nvSpPr>
          <p:cNvPr id="7" name="직사각형 6">
            <a:extLst>
              <a:ext uri="{FF2B5EF4-FFF2-40B4-BE49-F238E27FC236}">
                <a16:creationId xmlns:a16="http://schemas.microsoft.com/office/drawing/2014/main" id="{87572710-21EA-0A29-24FC-70FE8F1368AC}"/>
              </a:ext>
            </a:extLst>
          </p:cNvPr>
          <p:cNvSpPr/>
          <p:nvPr/>
        </p:nvSpPr>
        <p:spPr>
          <a:xfrm>
            <a:off x="189000" y="225926"/>
            <a:ext cx="2140206" cy="392259"/>
          </a:xfrm>
          <a:prstGeom prst="rect">
            <a:avLst/>
          </a:prstGeom>
          <a:solidFill>
            <a:schemeClr val="accent1">
              <a:lumMod val="50000"/>
            </a:schemeClr>
          </a:solidFill>
          <a:ln w="63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1. </a:t>
            </a:r>
            <a:r>
              <a:rPr lang="ko-KR" altLang="en-US" sz="1400" b="1" dirty="0">
                <a:solidFill>
                  <a:schemeClr val="bg1"/>
                </a:solidFill>
              </a:rPr>
              <a:t>제어구조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AEA09A3A-9B10-1910-B89A-78198AEAA2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17F5C-E498-46DC-914F-6F75556D3BF8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695182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F4ECEB-4740-1B1E-28BC-3F261C8D1A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C9118CBE-87D9-35E9-0BE3-6B930DF8339E}"/>
              </a:ext>
            </a:extLst>
          </p:cNvPr>
          <p:cNvSpPr/>
          <p:nvPr/>
        </p:nvSpPr>
        <p:spPr>
          <a:xfrm>
            <a:off x="2346018" y="225926"/>
            <a:ext cx="2140206" cy="392259"/>
          </a:xfrm>
          <a:prstGeom prst="rect">
            <a:avLst/>
          </a:prstGeom>
          <a:noFill/>
          <a:ln w="63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>
                <a:solidFill>
                  <a:schemeClr val="tx1"/>
                </a:solidFill>
              </a:rPr>
              <a:t>교과서 예제</a:t>
            </a:r>
          </a:p>
        </p:txBody>
      </p:sp>
      <p:sp>
        <p:nvSpPr>
          <p:cNvPr id="7" name="내용 개체 틀 4">
            <a:extLst>
              <a:ext uri="{FF2B5EF4-FFF2-40B4-BE49-F238E27FC236}">
                <a16:creationId xmlns:a16="http://schemas.microsoft.com/office/drawing/2014/main" id="{662A84F0-3912-60E3-97E9-B626FD5910DD}"/>
              </a:ext>
            </a:extLst>
          </p:cNvPr>
          <p:cNvSpPr txBox="1">
            <a:spLocks/>
          </p:cNvSpPr>
          <p:nvPr/>
        </p:nvSpPr>
        <p:spPr>
          <a:xfrm>
            <a:off x="149235" y="818221"/>
            <a:ext cx="6559530" cy="29880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557227" rtl="0" eaLnBrk="1" latinLnBrk="1" hangingPunct="1">
              <a:lnSpc>
                <a:spcPct val="90000"/>
              </a:lnSpc>
              <a:spcBef>
                <a:spcPts val="609"/>
              </a:spcBef>
              <a:buFont typeface="Arial" panose="020B0604020202020204" pitchFamily="34" charset="0"/>
              <a:buNone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78613" indent="0" algn="ctr" defTabSz="557227" rtl="0" eaLnBrk="1" latinLnBrk="1" hangingPunct="1">
              <a:lnSpc>
                <a:spcPct val="90000"/>
              </a:lnSpc>
              <a:spcBef>
                <a:spcPts val="305"/>
              </a:spcBef>
              <a:buFont typeface="Arial" panose="020B0604020202020204" pitchFamily="34" charset="0"/>
              <a:buNone/>
              <a:defRPr sz="121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7227" indent="0" algn="ctr" defTabSz="557227" rtl="0" eaLnBrk="1" latinLnBrk="1" hangingPunct="1">
              <a:lnSpc>
                <a:spcPct val="90000"/>
              </a:lnSpc>
              <a:spcBef>
                <a:spcPts val="305"/>
              </a:spcBef>
              <a:buFont typeface="Arial" panose="020B0604020202020204" pitchFamily="34" charset="0"/>
              <a:buNone/>
              <a:defRPr sz="109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35840" indent="0" algn="ctr" defTabSz="557227" rtl="0" eaLnBrk="1" latinLnBrk="1" hangingPunct="1">
              <a:lnSpc>
                <a:spcPct val="90000"/>
              </a:lnSpc>
              <a:spcBef>
                <a:spcPts val="305"/>
              </a:spcBef>
              <a:buFont typeface="Arial" panose="020B0604020202020204" pitchFamily="34" charset="0"/>
              <a:buNone/>
              <a:defRPr sz="9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14453" indent="0" algn="ctr" defTabSz="557227" rtl="0" eaLnBrk="1" latinLnBrk="1" hangingPunct="1">
              <a:lnSpc>
                <a:spcPct val="90000"/>
              </a:lnSpc>
              <a:spcBef>
                <a:spcPts val="305"/>
              </a:spcBef>
              <a:buFont typeface="Arial" panose="020B0604020202020204" pitchFamily="34" charset="0"/>
              <a:buNone/>
              <a:defRPr sz="9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93066" indent="0" algn="ctr" defTabSz="557227" rtl="0" eaLnBrk="1" latinLnBrk="1" hangingPunct="1">
              <a:lnSpc>
                <a:spcPct val="90000"/>
              </a:lnSpc>
              <a:spcBef>
                <a:spcPts val="305"/>
              </a:spcBef>
              <a:buFont typeface="Arial" panose="020B0604020202020204" pitchFamily="34" charset="0"/>
              <a:buNone/>
              <a:defRPr sz="9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680" indent="0" algn="ctr" defTabSz="557227" rtl="0" eaLnBrk="1" latinLnBrk="1" hangingPunct="1">
              <a:lnSpc>
                <a:spcPct val="90000"/>
              </a:lnSpc>
              <a:spcBef>
                <a:spcPts val="305"/>
              </a:spcBef>
              <a:buFont typeface="Arial" panose="020B0604020202020204" pitchFamily="34" charset="0"/>
              <a:buNone/>
              <a:defRPr sz="9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50293" indent="0" algn="ctr" defTabSz="557227" rtl="0" eaLnBrk="1" latinLnBrk="1" hangingPunct="1">
              <a:lnSpc>
                <a:spcPct val="90000"/>
              </a:lnSpc>
              <a:spcBef>
                <a:spcPts val="305"/>
              </a:spcBef>
              <a:buFont typeface="Arial" panose="020B0604020202020204" pitchFamily="34" charset="0"/>
              <a:buNone/>
              <a:defRPr sz="9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28906" indent="0" algn="ctr" defTabSz="557227" rtl="0" eaLnBrk="1" latinLnBrk="1" hangingPunct="1">
              <a:lnSpc>
                <a:spcPct val="90000"/>
              </a:lnSpc>
              <a:spcBef>
                <a:spcPts val="305"/>
              </a:spcBef>
              <a:buFont typeface="Arial" panose="020B0604020202020204" pitchFamily="34" charset="0"/>
              <a:buNone/>
              <a:defRPr sz="9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defTabSz="9144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ko-KR" altLang="en-US" sz="1200" dirty="0">
                <a:solidFill>
                  <a:srgbClr val="7030A0"/>
                </a:solidFill>
              </a:rPr>
              <a:t>제시된 기준에 따라 과일의 당도를 측정하여 등급을 분류하는 프로그램을 작성해 보자</a:t>
            </a:r>
            <a:r>
              <a:rPr lang="en-US" altLang="ko-KR" sz="1200" dirty="0">
                <a:solidFill>
                  <a:srgbClr val="7030A0"/>
                </a:solidFill>
              </a:rPr>
              <a:t>.</a:t>
            </a:r>
            <a:endParaRPr lang="ko-KR" altLang="en-US" sz="1200" dirty="0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64AC0FE5-3706-079C-84AC-943709E12F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236" y="1262574"/>
            <a:ext cx="6559530" cy="1549495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7E017F7D-FD5F-9D14-3B22-F57DA6AB7E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000" y="3006618"/>
            <a:ext cx="6519765" cy="3085338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6FF4E2C8-317F-92CE-6A3E-58DBBB50DE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9000" y="6628590"/>
            <a:ext cx="6519807" cy="1891580"/>
          </a:xfrm>
          <a:prstGeom prst="rect">
            <a:avLst/>
          </a:prstGeom>
        </p:spPr>
      </p:pic>
      <p:sp>
        <p:nvSpPr>
          <p:cNvPr id="3" name="직사각형 2">
            <a:extLst>
              <a:ext uri="{FF2B5EF4-FFF2-40B4-BE49-F238E27FC236}">
                <a16:creationId xmlns:a16="http://schemas.microsoft.com/office/drawing/2014/main" id="{D8BE9DE2-740F-9EEF-A33C-C14F71357FEA}"/>
              </a:ext>
            </a:extLst>
          </p:cNvPr>
          <p:cNvSpPr/>
          <p:nvPr/>
        </p:nvSpPr>
        <p:spPr>
          <a:xfrm>
            <a:off x="189000" y="225926"/>
            <a:ext cx="2140206" cy="392259"/>
          </a:xfrm>
          <a:prstGeom prst="rect">
            <a:avLst/>
          </a:prstGeom>
          <a:solidFill>
            <a:schemeClr val="accent1">
              <a:lumMod val="50000"/>
            </a:schemeClr>
          </a:solidFill>
          <a:ln w="63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1. </a:t>
            </a:r>
            <a:r>
              <a:rPr lang="ko-KR" altLang="en-US" sz="1400" b="1" dirty="0">
                <a:solidFill>
                  <a:schemeClr val="bg1"/>
                </a:solidFill>
              </a:rPr>
              <a:t>제어구조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1C5295C0-BEF9-6461-9FC6-CD05D41EA8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17F5C-E498-46DC-914F-6F75556D3BF8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321328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E9606F-7481-53B2-ADC3-C96DEAE04D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63C6900F-9E4F-6EF3-025F-6AD3072B30F5}"/>
              </a:ext>
            </a:extLst>
          </p:cNvPr>
          <p:cNvSpPr txBox="1"/>
          <p:nvPr/>
        </p:nvSpPr>
        <p:spPr>
          <a:xfrm>
            <a:off x="216000" y="763083"/>
            <a:ext cx="6480000" cy="28002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10000"/>
              </a:lnSpc>
              <a:buFont typeface="+mj-lt"/>
              <a:buAutoNum type="arabicPeriod" startAt="2"/>
            </a:pPr>
            <a:r>
              <a:rPr lang="ko-KR" altLang="en-US" sz="1200" dirty="0"/>
              <a:t>반복구조 </a:t>
            </a:r>
            <a:r>
              <a:rPr lang="en-US" altLang="ko-KR" sz="1200" dirty="0"/>
              <a:t>: </a:t>
            </a:r>
            <a:r>
              <a:rPr lang="ko-KR" altLang="en-US" sz="1200" dirty="0"/>
              <a:t>명령어들을 반복하여 실행 </a:t>
            </a:r>
            <a:r>
              <a:rPr lang="en-US" altLang="ko-KR" sz="1200" dirty="0"/>
              <a:t> for, while</a:t>
            </a:r>
          </a:p>
          <a:p>
            <a:pPr marL="800100" lvl="1" indent="-342900">
              <a:lnSpc>
                <a:spcPct val="110000"/>
              </a:lnSpc>
              <a:buFont typeface="+mj-ea"/>
              <a:buAutoNum type="circleNumDbPlain"/>
            </a:pPr>
            <a:r>
              <a:rPr lang="en-US" altLang="ko-KR" sz="1200" dirty="0"/>
              <a:t>for</a:t>
            </a:r>
            <a:r>
              <a:rPr lang="ko-KR" altLang="en-US" sz="1200" dirty="0"/>
              <a:t>문</a:t>
            </a:r>
            <a:endParaRPr lang="en-US" altLang="ko-KR" sz="1200" dirty="0"/>
          </a:p>
          <a:p>
            <a:pPr marL="906463" lvl="3" indent="-228600" algn="just" defTabSz="914400" latinLnBrk="1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ko-KR" altLang="en-US" sz="1200" dirty="0">
                <a:solidFill>
                  <a:sysClr val="windowText" lastClr="000000"/>
                </a:solidFill>
                <a:latin typeface="맑은 고딕" panose="020B0503020000020004" pitchFamily="50" charset="-127"/>
              </a:rPr>
              <a:t>지정된 횟수만큼 명령어를 반복 실행</a:t>
            </a:r>
            <a:endParaRPr lang="en-US" altLang="ko-KR" sz="1200" dirty="0">
              <a:solidFill>
                <a:sysClr val="windowText" lastClr="000000"/>
              </a:solidFill>
              <a:latin typeface="맑은 고딕" panose="020B0503020000020004" pitchFamily="50" charset="-127"/>
            </a:endParaRPr>
          </a:p>
          <a:p>
            <a:pPr marL="906463" lvl="3" indent="-228600" algn="just" defTabSz="914400" latinLnBrk="1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ko-KR" sz="1200" dirty="0">
                <a:solidFill>
                  <a:sysClr val="windowText" lastClr="000000"/>
                </a:solidFill>
                <a:latin typeface="맑은 고딕" panose="020B0503020000020004" pitchFamily="50" charset="-127"/>
              </a:rPr>
              <a:t>for </a:t>
            </a:r>
            <a:r>
              <a:rPr lang="ko-KR" altLang="en-US" sz="1200" dirty="0">
                <a:solidFill>
                  <a:sysClr val="windowText" lastClr="000000"/>
                </a:solidFill>
                <a:latin typeface="맑은 고딕" panose="020B0503020000020004" pitchFamily="50" charset="-127"/>
              </a:rPr>
              <a:t>문 사용 시 유의 사항</a:t>
            </a:r>
            <a:endParaRPr lang="en-US" altLang="ko-KR" sz="1200" dirty="0">
              <a:solidFill>
                <a:sysClr val="windowText" lastClr="000000"/>
              </a:solidFill>
              <a:latin typeface="맑은 고딕" panose="020B0503020000020004" pitchFamily="50" charset="-127"/>
            </a:endParaRPr>
          </a:p>
          <a:p>
            <a:pPr marL="1135063" lvl="4" algn="just" defTabSz="914400" latinLnBrk="1">
              <a:spcBef>
                <a:spcPts val="600"/>
              </a:spcBef>
              <a:defRPr/>
            </a:pPr>
            <a:r>
              <a:rPr lang="en-US" altLang="ko-KR" sz="1200" dirty="0">
                <a:solidFill>
                  <a:sysClr val="windowText" lastClr="000000"/>
                </a:solidFill>
                <a:latin typeface="맑은 고딕" panose="020B0503020000020004" pitchFamily="50" charset="-127"/>
              </a:rPr>
              <a:t>- for</a:t>
            </a:r>
            <a:r>
              <a:rPr lang="ko-KR" altLang="en-US" sz="1200" dirty="0">
                <a:solidFill>
                  <a:sysClr val="windowText" lastClr="000000"/>
                </a:solidFill>
                <a:latin typeface="맑은 고딕" panose="020B0503020000020004" pitchFamily="50" charset="-127"/>
              </a:rPr>
              <a:t>문 끝 콜론</a:t>
            </a:r>
            <a:r>
              <a:rPr lang="en-US" altLang="ko-KR" sz="1200" dirty="0">
                <a:solidFill>
                  <a:sysClr val="windowText" lastClr="000000"/>
                </a:solidFill>
                <a:latin typeface="맑은 고딕" panose="020B0503020000020004" pitchFamily="50" charset="-127"/>
              </a:rPr>
              <a:t>(</a:t>
            </a:r>
            <a:r>
              <a:rPr lang="en-US" altLang="ko-KR" sz="1200" dirty="0">
                <a:solidFill>
                  <a:sysClr val="windowText" lastClr="000000"/>
                </a:solidFill>
                <a:latin typeface="맑은 고딕" panose="020B0503020000020004" pitchFamily="50" charset="-127"/>
                <a:sym typeface="Wingdings" panose="05000000000000000000" pitchFamily="2" charset="2"/>
              </a:rPr>
              <a:t>:)</a:t>
            </a:r>
          </a:p>
          <a:p>
            <a:pPr marL="1135063" lvl="4" algn="just" defTabSz="914400" latinLnBrk="1">
              <a:spcBef>
                <a:spcPts val="600"/>
              </a:spcBef>
              <a:defRPr/>
            </a:pPr>
            <a:r>
              <a:rPr lang="en-US" altLang="ko-KR" sz="1200" dirty="0">
                <a:solidFill>
                  <a:sysClr val="windowText" lastClr="000000"/>
                </a:solidFill>
                <a:latin typeface="맑은 고딕" panose="020B0503020000020004" pitchFamily="50" charset="-127"/>
                <a:sym typeface="Wingdings" panose="05000000000000000000" pitchFamily="2" charset="2"/>
              </a:rPr>
              <a:t>- </a:t>
            </a:r>
            <a:r>
              <a:rPr lang="ko-KR" altLang="en-US" sz="1200" dirty="0">
                <a:solidFill>
                  <a:sysClr val="windowText" lastClr="000000"/>
                </a:solidFill>
                <a:latin typeface="맑은 고딕" panose="020B0503020000020004" pitchFamily="50" charset="-127"/>
                <a:sym typeface="Wingdings" panose="05000000000000000000" pitchFamily="2" charset="2"/>
              </a:rPr>
              <a:t>반복할 명령어와 반복하지 않을 명령어를 들여쓰기로 구분</a:t>
            </a:r>
            <a:endParaRPr lang="ko-KR" altLang="en-US" sz="1200" dirty="0">
              <a:solidFill>
                <a:sysClr val="windowText" lastClr="000000"/>
              </a:solidFill>
              <a:latin typeface="맑은 고딕" panose="020B0503020000020004" pitchFamily="50" charset="-127"/>
            </a:endParaRPr>
          </a:p>
          <a:p>
            <a:pPr marL="906463" lvl="3" indent="-228600" algn="just" defTabSz="914400" latinLnBrk="1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ko-KR" sz="1200" dirty="0">
                <a:solidFill>
                  <a:sysClr val="windowText" lastClr="000000"/>
                </a:solidFill>
                <a:latin typeface="맑은 고딕" panose="020B0503020000020004" pitchFamily="50" charset="-127"/>
              </a:rPr>
              <a:t>range(N) </a:t>
            </a:r>
            <a:r>
              <a:rPr lang="ko-KR" altLang="en-US" sz="1200" dirty="0">
                <a:solidFill>
                  <a:sysClr val="windowText" lastClr="000000"/>
                </a:solidFill>
                <a:latin typeface="맑은 고딕" panose="020B0503020000020004" pitchFamily="50" charset="-127"/>
              </a:rPr>
              <a:t>함수</a:t>
            </a:r>
            <a:endParaRPr lang="en-US" altLang="ko-KR" sz="1200" dirty="0">
              <a:solidFill>
                <a:sysClr val="windowText" lastClr="000000"/>
              </a:solidFill>
              <a:latin typeface="맑은 고딕" panose="020B0503020000020004" pitchFamily="50" charset="-127"/>
            </a:endParaRPr>
          </a:p>
          <a:p>
            <a:pPr marL="1135063" lvl="4" algn="just" defTabSz="914400" latinLnBrk="1">
              <a:spcBef>
                <a:spcPts val="600"/>
              </a:spcBef>
              <a:defRPr/>
            </a:pPr>
            <a:r>
              <a:rPr lang="en-US" altLang="ko-KR" sz="1200" dirty="0">
                <a:solidFill>
                  <a:sysClr val="windowText" lastClr="000000"/>
                </a:solidFill>
                <a:latin typeface="맑은 고딕" panose="020B0503020000020004" pitchFamily="50" charset="-127"/>
              </a:rPr>
              <a:t>- 0</a:t>
            </a:r>
            <a:r>
              <a:rPr lang="ko-KR" altLang="en-US" sz="1200" dirty="0">
                <a:solidFill>
                  <a:sysClr val="windowText" lastClr="000000"/>
                </a:solidFill>
                <a:latin typeface="맑은 고딕" panose="020B0503020000020004" pitchFamily="50" charset="-127"/>
              </a:rPr>
              <a:t>부터 </a:t>
            </a:r>
            <a:r>
              <a:rPr lang="en-US" altLang="ko-KR" sz="1200" dirty="0">
                <a:solidFill>
                  <a:sysClr val="windowText" lastClr="000000"/>
                </a:solidFill>
                <a:latin typeface="맑은 고딕" panose="020B0503020000020004" pitchFamily="50" charset="-127"/>
              </a:rPr>
              <a:t>(N-1)</a:t>
            </a:r>
            <a:r>
              <a:rPr lang="ko-KR" altLang="en-US" sz="1200" dirty="0">
                <a:solidFill>
                  <a:sysClr val="windowText" lastClr="000000"/>
                </a:solidFill>
                <a:latin typeface="맑은 고딕" panose="020B0503020000020004" pitchFamily="50" charset="-127"/>
              </a:rPr>
              <a:t>까지의 정수가 하나씩 변수에 대입됨</a:t>
            </a:r>
            <a:endParaRPr lang="en-US" altLang="ko-KR" sz="1200" dirty="0">
              <a:solidFill>
                <a:sysClr val="windowText" lastClr="000000"/>
              </a:solidFill>
              <a:latin typeface="맑은 고딕" panose="020B0503020000020004" pitchFamily="50" charset="-127"/>
            </a:endParaRPr>
          </a:p>
          <a:p>
            <a:pPr marL="1135063" lvl="4" algn="just" defTabSz="914400" latinLnBrk="1">
              <a:spcBef>
                <a:spcPts val="600"/>
              </a:spcBef>
              <a:defRPr/>
            </a:pPr>
            <a:r>
              <a:rPr lang="en-US" altLang="ko-KR" sz="1200" dirty="0">
                <a:solidFill>
                  <a:sysClr val="windowText" lastClr="000000"/>
                </a:solidFill>
                <a:latin typeface="맑은 고딕" panose="020B0503020000020004" pitchFamily="50" charset="-127"/>
              </a:rPr>
              <a:t>- </a:t>
            </a:r>
            <a:r>
              <a:rPr lang="ko-KR" altLang="en-US" sz="1200" dirty="0">
                <a:solidFill>
                  <a:sysClr val="windowText" lastClr="000000"/>
                </a:solidFill>
                <a:latin typeface="맑은 고딕" panose="020B0503020000020004" pitchFamily="50" charset="-127"/>
              </a:rPr>
              <a:t>대입된 변수마다 명령어 실행</a:t>
            </a:r>
            <a:r>
              <a:rPr lang="en-US" altLang="ko-KR" sz="1200" dirty="0">
                <a:solidFill>
                  <a:sysClr val="windowText" lastClr="000000"/>
                </a:solidFill>
                <a:latin typeface="맑은 고딕" panose="020B0503020000020004" pitchFamily="50" charset="-127"/>
              </a:rPr>
              <a:t>, </a:t>
            </a:r>
            <a:r>
              <a:rPr lang="ko-KR" altLang="en-US" sz="1200" dirty="0">
                <a:solidFill>
                  <a:sysClr val="windowText" lastClr="000000"/>
                </a:solidFill>
                <a:latin typeface="맑은 고딕" panose="020B0503020000020004" pitchFamily="50" charset="-127"/>
              </a:rPr>
              <a:t>반복하는 횟수는 대입 횟수와 동일</a:t>
            </a:r>
            <a:endParaRPr lang="en-US" altLang="ko-KR" sz="1200" dirty="0">
              <a:solidFill>
                <a:sysClr val="windowText" lastClr="000000"/>
              </a:solidFill>
              <a:latin typeface="맑은 고딕" panose="020B0503020000020004" pitchFamily="50" charset="-127"/>
            </a:endParaRPr>
          </a:p>
          <a:p>
            <a:pPr marL="906463" lvl="3" indent="-228600" algn="just" defTabSz="914400" latinLnBrk="1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endParaRPr lang="ko-KR" altLang="en-US" sz="1200" dirty="0">
              <a:solidFill>
                <a:sysClr val="windowText" lastClr="000000"/>
              </a:solidFill>
              <a:latin typeface="맑은 고딕" panose="020B0503020000020004" pitchFamily="50" charset="-127"/>
            </a:endParaRPr>
          </a:p>
          <a:p>
            <a:pPr>
              <a:lnSpc>
                <a:spcPct val="120000"/>
              </a:lnSpc>
            </a:pPr>
            <a:endParaRPr lang="ko-KR" altLang="en-US" sz="1200" dirty="0"/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0CD8DF6F-FD8B-83EF-91F3-E7A6AA107C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848" y="3051658"/>
            <a:ext cx="6224299" cy="1702561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CF1F9EBC-9FC2-397C-0B26-EC82FD9B48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850" y="4828177"/>
            <a:ext cx="6224299" cy="3948123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120D3AC-356C-CA0C-5620-2C7CC597A1DE}"/>
              </a:ext>
            </a:extLst>
          </p:cNvPr>
          <p:cNvSpPr txBox="1"/>
          <p:nvPr/>
        </p:nvSpPr>
        <p:spPr>
          <a:xfrm>
            <a:off x="215999" y="8827816"/>
            <a:ext cx="6480000" cy="1015663"/>
          </a:xfrm>
          <a:prstGeom prst="rect">
            <a:avLst/>
          </a:prstGeom>
          <a:solidFill>
            <a:srgbClr val="FFC000">
              <a:lumMod val="20000"/>
              <a:lumOff val="80000"/>
            </a:srgbClr>
          </a:solidFill>
        </p:spPr>
        <p:txBody>
          <a:bodyPr wrap="square">
            <a:spAutoFit/>
          </a:bodyPr>
          <a:lstStyle/>
          <a:p>
            <a:pPr marL="0" marR="0" lvl="0" indent="0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0" dirty="0">
                <a:solidFill>
                  <a:srgbClr val="7030A0"/>
                </a:solidFill>
                <a:latin typeface="맑은 고딕" panose="020B0503020000020004" pitchFamily="50" charset="-127"/>
              </a:rPr>
              <a:t>f</a:t>
            </a:r>
            <a:r>
              <a:rPr kumimoji="0" lang="en-US" altLang="ko-KR" sz="1200" b="0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맑은 고딕" panose="020B0503020000020004" pitchFamily="50" charset="-127"/>
              </a:rPr>
              <a:t>or</a:t>
            </a:r>
            <a:r>
              <a:rPr kumimoji="0" lang="ko-KR" alt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맑은 고딕" panose="020B0503020000020004" pitchFamily="50" charset="-127"/>
              </a:rPr>
              <a:t>문과 시퀀스형</a:t>
            </a:r>
            <a:r>
              <a:rPr kumimoji="0" lang="ko-KR" alt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맑은 고딕" panose="020B0503020000020004" pitchFamily="50" charset="-127"/>
              </a:rPr>
              <a:t> </a:t>
            </a:r>
            <a:r>
              <a:rPr kumimoji="0" lang="en-US" altLang="ko-KR" sz="1200" b="0" i="0" u="none" strike="noStrike" kern="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맑은 고딕" panose="020B0503020000020004" pitchFamily="50" charset="-127"/>
              </a:rPr>
              <a:t>for</a:t>
            </a:r>
            <a:r>
              <a:rPr kumimoji="0" lang="ko-KR" alt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맑은 고딕" panose="020B0503020000020004" pitchFamily="50" charset="-127"/>
              </a:rPr>
              <a:t>문은 </a:t>
            </a:r>
            <a:r>
              <a:rPr kumimoji="0" lang="en-US" altLang="ko-KR" sz="1200" b="0" i="0" u="none" strike="noStrike" kern="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맑은 고딕" panose="020B0503020000020004" pitchFamily="50" charset="-127"/>
              </a:rPr>
              <a:t>range() </a:t>
            </a:r>
            <a:r>
              <a:rPr kumimoji="0" lang="ko-KR" alt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맑은 고딕" panose="020B0503020000020004" pitchFamily="50" charset="-127"/>
              </a:rPr>
              <a:t>혹은 시퀀스형의 모든 값을 하나씩 추출하여 반복적인 작업을 진행한다</a:t>
            </a:r>
            <a:r>
              <a:rPr kumimoji="0" lang="en-US" altLang="ko-KR" sz="1200" b="0" i="0" u="none" strike="noStrike" kern="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맑은 고딕" panose="020B0503020000020004" pitchFamily="50" charset="-127"/>
              </a:rPr>
              <a:t>. for</a:t>
            </a:r>
            <a:r>
              <a:rPr kumimoji="0" lang="ko-KR" alt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맑은 고딕" panose="020B0503020000020004" pitchFamily="50" charset="-127"/>
              </a:rPr>
              <a:t>문에서는 여러 개의 값으로 이루어진 데이터는 모두 하나씩 추출할 수 있으며</a:t>
            </a:r>
            <a:r>
              <a:rPr kumimoji="0" lang="en-US" altLang="ko-KR" sz="1200" b="0" i="0" u="none" strike="noStrike" kern="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맑은 고딕" panose="020B0503020000020004" pitchFamily="50" charset="-127"/>
              </a:rPr>
              <a:t>, </a:t>
            </a:r>
            <a:r>
              <a:rPr kumimoji="0" lang="ko-KR" alt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맑은 고딕" panose="020B0503020000020004" pitchFamily="50" charset="-127"/>
              </a:rPr>
              <a:t>추출한 데이터를 여러 개의 변수에 저장할 수 있다</a:t>
            </a:r>
            <a:r>
              <a:rPr kumimoji="0" lang="en-US" altLang="ko-KR" sz="1200" b="0" i="0" u="none" strike="noStrike" kern="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맑은 고딕" panose="020B0503020000020004" pitchFamily="50" charset="-127"/>
              </a:rPr>
              <a:t>. </a:t>
            </a:r>
          </a:p>
          <a:p>
            <a:pPr marL="0" marR="0" lvl="0" indent="0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200" kern="0" dirty="0">
              <a:solidFill>
                <a:srgbClr val="4472C4">
                  <a:lumMod val="75000"/>
                </a:srgbClr>
              </a:solidFill>
              <a:latin typeface="맑은 고딕" panose="020B0503020000020004" pitchFamily="50" charset="-127"/>
            </a:endParaRPr>
          </a:p>
          <a:p>
            <a:pPr marL="0" marR="0" lvl="0" indent="0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맑은 고딕" panose="020B0503020000020004" pitchFamily="50" charset="-127"/>
              </a:rPr>
              <a:t>예</a:t>
            </a:r>
            <a:r>
              <a:rPr lang="en-US" altLang="ko-KR" sz="1200" kern="0" dirty="0">
                <a:solidFill>
                  <a:srgbClr val="4472C4">
                    <a:lumMod val="75000"/>
                  </a:srgbClr>
                </a:solidFill>
                <a:latin typeface="맑은 고딕" panose="020B0503020000020004" pitchFamily="50" charset="-127"/>
              </a:rPr>
              <a:t>)</a:t>
            </a:r>
            <a:r>
              <a:rPr lang="ko-KR" altLang="en-US" sz="1200" kern="0" dirty="0">
                <a:solidFill>
                  <a:srgbClr val="4472C4">
                    <a:lumMod val="75000"/>
                  </a:srgbClr>
                </a:solidFill>
                <a:latin typeface="맑은 고딕" panose="020B0503020000020004" pitchFamily="50" charset="-127"/>
              </a:rPr>
              <a:t> </a:t>
            </a:r>
            <a:r>
              <a:rPr lang="en-US" altLang="ko-KR" sz="1200" kern="0" dirty="0">
                <a:solidFill>
                  <a:srgbClr val="4472C4">
                    <a:lumMod val="75000"/>
                  </a:srgbClr>
                </a:solidFill>
                <a:latin typeface="맑은 고딕" panose="020B0503020000020004" pitchFamily="50" charset="-127"/>
              </a:rPr>
              <a:t>for</a:t>
            </a:r>
            <a:r>
              <a:rPr lang="ko-KR" altLang="en-US" sz="1200" kern="0" dirty="0">
                <a:solidFill>
                  <a:srgbClr val="4472C4">
                    <a:lumMod val="75000"/>
                  </a:srgbClr>
                </a:solidFill>
                <a:latin typeface="맑은 고딕" panose="020B0503020000020004" pitchFamily="50" charset="-127"/>
              </a:rPr>
              <a:t> </a:t>
            </a:r>
            <a:r>
              <a:rPr lang="en-US" altLang="ko-KR" sz="1200" kern="0" dirty="0" err="1">
                <a:solidFill>
                  <a:srgbClr val="4472C4">
                    <a:lumMod val="75000"/>
                  </a:srgbClr>
                </a:solidFill>
                <a:latin typeface="맑은 고딕" panose="020B0503020000020004" pitchFamily="50" charset="-127"/>
              </a:rPr>
              <a:t>a,b</a:t>
            </a:r>
            <a:r>
              <a:rPr lang="ko-KR" altLang="en-US" sz="1200" kern="0" dirty="0">
                <a:solidFill>
                  <a:srgbClr val="4472C4">
                    <a:lumMod val="75000"/>
                  </a:srgbClr>
                </a:solidFill>
                <a:latin typeface="맑은 고딕" panose="020B0503020000020004" pitchFamily="50" charset="-127"/>
              </a:rPr>
              <a:t> </a:t>
            </a:r>
            <a:r>
              <a:rPr lang="en-US" altLang="ko-KR" sz="1200" kern="0" dirty="0">
                <a:solidFill>
                  <a:srgbClr val="4472C4">
                    <a:lumMod val="75000"/>
                  </a:srgbClr>
                </a:solidFill>
                <a:latin typeface="맑은 고딕" panose="020B0503020000020004" pitchFamily="50" charset="-127"/>
              </a:rPr>
              <a:t>in[[1,2],[3,4]]:</a:t>
            </a: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1ABE48EA-49C4-6D9E-C0A7-0AD9DDDA724F}"/>
              </a:ext>
            </a:extLst>
          </p:cNvPr>
          <p:cNvSpPr/>
          <p:nvPr/>
        </p:nvSpPr>
        <p:spPr>
          <a:xfrm>
            <a:off x="189000" y="225926"/>
            <a:ext cx="2140206" cy="392259"/>
          </a:xfrm>
          <a:prstGeom prst="rect">
            <a:avLst/>
          </a:prstGeom>
          <a:solidFill>
            <a:schemeClr val="accent1">
              <a:lumMod val="50000"/>
            </a:schemeClr>
          </a:solidFill>
          <a:ln w="63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1. </a:t>
            </a:r>
            <a:r>
              <a:rPr lang="ko-KR" altLang="en-US" sz="1400" b="1" dirty="0">
                <a:solidFill>
                  <a:schemeClr val="bg1"/>
                </a:solidFill>
              </a:rPr>
              <a:t>제어구조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1C96F677-4925-41DA-50C4-93E3056AAB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17F5C-E498-46DC-914F-6F75556D3BF8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79978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9A4B97-43D2-9A0A-0800-9A372F3987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933ECF5E-D272-7F59-F53E-EEDAC7E44378}"/>
              </a:ext>
            </a:extLst>
          </p:cNvPr>
          <p:cNvSpPr txBox="1"/>
          <p:nvPr/>
        </p:nvSpPr>
        <p:spPr>
          <a:xfrm>
            <a:off x="216000" y="763083"/>
            <a:ext cx="6480000" cy="20739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>
              <a:lnSpc>
                <a:spcPct val="110000"/>
              </a:lnSpc>
              <a:buFont typeface="+mj-ea"/>
              <a:buAutoNum type="circleNumDbPlain" startAt="2"/>
            </a:pPr>
            <a:r>
              <a:rPr lang="en-US" altLang="ko-KR" sz="1200" dirty="0"/>
              <a:t>while</a:t>
            </a:r>
            <a:r>
              <a:rPr lang="ko-KR" altLang="en-US" sz="1200" dirty="0"/>
              <a:t>문</a:t>
            </a:r>
            <a:endParaRPr lang="en-US" altLang="ko-KR" sz="1200" dirty="0"/>
          </a:p>
          <a:p>
            <a:pPr marL="906463" lvl="3" indent="-228600" algn="just" defTabSz="914400" latinLnBrk="1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ko-KR" sz="1200" dirty="0">
                <a:solidFill>
                  <a:sysClr val="windowText" lastClr="000000"/>
                </a:solidFill>
                <a:latin typeface="맑은 고딕" panose="020B0503020000020004" pitchFamily="50" charset="-127"/>
              </a:rPr>
              <a:t>for</a:t>
            </a:r>
            <a:r>
              <a:rPr lang="ko-KR" altLang="en-US" sz="1200" dirty="0">
                <a:solidFill>
                  <a:sysClr val="windowText" lastClr="000000"/>
                </a:solidFill>
                <a:latin typeface="맑은 고딕" panose="020B0503020000020004" pitchFamily="50" charset="-127"/>
              </a:rPr>
              <a:t>문과 달리 조건식을 사용하여 반복하는 횟수를 결정</a:t>
            </a:r>
            <a:r>
              <a:rPr lang="en-US" altLang="ko-KR" sz="1200" dirty="0">
                <a:solidFill>
                  <a:sysClr val="windowText" lastClr="000000"/>
                </a:solidFill>
                <a:latin typeface="맑은 고딕" panose="020B0503020000020004" pitchFamily="50" charset="-127"/>
              </a:rPr>
              <a:t>. </a:t>
            </a:r>
          </a:p>
          <a:p>
            <a:pPr marL="906463" lvl="3" indent="-228600" algn="just" defTabSz="914400" latinLnBrk="1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ko-KR" altLang="en-US" sz="1200" dirty="0">
                <a:solidFill>
                  <a:sysClr val="windowText" lastClr="000000"/>
                </a:solidFill>
                <a:latin typeface="맑은 고딕" panose="020B0503020000020004" pitchFamily="50" charset="-127"/>
              </a:rPr>
              <a:t>조건식을 만족하는 동안 명령어 반복 </a:t>
            </a:r>
            <a:r>
              <a:rPr lang="en-US" altLang="ko-KR" sz="1200" dirty="0">
                <a:solidFill>
                  <a:sysClr val="windowText" lastClr="000000"/>
                </a:solidFill>
                <a:latin typeface="맑은 고딕" panose="020B0503020000020004" pitchFamily="50" charset="-127"/>
              </a:rPr>
              <a:t>-&gt; </a:t>
            </a:r>
            <a:r>
              <a:rPr lang="ko-KR" altLang="en-US" sz="1200" dirty="0">
                <a:solidFill>
                  <a:sysClr val="windowText" lastClr="000000"/>
                </a:solidFill>
                <a:latin typeface="맑은 고딕" panose="020B0503020000020004" pitchFamily="50" charset="-127"/>
              </a:rPr>
              <a:t>반복횟수를 설정</a:t>
            </a:r>
            <a:endParaRPr lang="en-US" altLang="ko-KR" sz="1200" dirty="0">
              <a:solidFill>
                <a:sysClr val="windowText" lastClr="000000"/>
              </a:solidFill>
              <a:latin typeface="맑은 고딕" panose="020B0503020000020004" pitchFamily="50" charset="-127"/>
            </a:endParaRPr>
          </a:p>
          <a:p>
            <a:pPr marL="906463" lvl="3" indent="-228600" algn="just" defTabSz="914400" latinLnBrk="1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ko-KR" sz="1200" dirty="0">
                <a:solidFill>
                  <a:sysClr val="windowText" lastClr="000000"/>
                </a:solidFill>
                <a:latin typeface="맑은 고딕" panose="020B0503020000020004" pitchFamily="50" charset="-127"/>
              </a:rPr>
              <a:t>while </a:t>
            </a:r>
            <a:r>
              <a:rPr lang="ko-KR" altLang="en-US" sz="1200" dirty="0">
                <a:solidFill>
                  <a:sysClr val="windowText" lastClr="000000"/>
                </a:solidFill>
                <a:latin typeface="맑은 고딕" panose="020B0503020000020004" pitchFamily="50" charset="-127"/>
              </a:rPr>
              <a:t>문 사용 시 유의 사항</a:t>
            </a:r>
            <a:endParaRPr lang="en-US" altLang="ko-KR" sz="1200" dirty="0">
              <a:solidFill>
                <a:sysClr val="windowText" lastClr="000000"/>
              </a:solidFill>
              <a:latin typeface="맑은 고딕" panose="020B0503020000020004" pitchFamily="50" charset="-127"/>
            </a:endParaRPr>
          </a:p>
          <a:p>
            <a:pPr marL="1135063" lvl="4" algn="just" defTabSz="914400" latinLnBrk="1">
              <a:spcBef>
                <a:spcPts val="600"/>
              </a:spcBef>
              <a:defRPr/>
            </a:pPr>
            <a:r>
              <a:rPr lang="en-US" altLang="ko-KR" sz="1200" dirty="0">
                <a:solidFill>
                  <a:sysClr val="windowText" lastClr="000000"/>
                </a:solidFill>
                <a:latin typeface="맑은 고딕" panose="020B0503020000020004" pitchFamily="50" charset="-127"/>
              </a:rPr>
              <a:t>- while</a:t>
            </a:r>
            <a:r>
              <a:rPr lang="ko-KR" altLang="en-US" sz="1200" dirty="0">
                <a:solidFill>
                  <a:sysClr val="windowText" lastClr="000000"/>
                </a:solidFill>
                <a:latin typeface="맑은 고딕" panose="020B0503020000020004" pitchFamily="50" charset="-127"/>
              </a:rPr>
              <a:t>문 끝 콜론</a:t>
            </a:r>
            <a:r>
              <a:rPr lang="en-US" altLang="ko-KR" sz="1200" dirty="0">
                <a:solidFill>
                  <a:sysClr val="windowText" lastClr="000000"/>
                </a:solidFill>
                <a:latin typeface="맑은 고딕" panose="020B0503020000020004" pitchFamily="50" charset="-127"/>
              </a:rPr>
              <a:t>(</a:t>
            </a:r>
            <a:r>
              <a:rPr lang="en-US" altLang="ko-KR" sz="1200" dirty="0">
                <a:solidFill>
                  <a:sysClr val="windowText" lastClr="000000"/>
                </a:solidFill>
                <a:latin typeface="맑은 고딕" panose="020B0503020000020004" pitchFamily="50" charset="-127"/>
                <a:sym typeface="Wingdings" panose="05000000000000000000" pitchFamily="2" charset="2"/>
              </a:rPr>
              <a:t>:)</a:t>
            </a:r>
          </a:p>
          <a:p>
            <a:pPr marL="1306513" lvl="4" indent="-171450" algn="just" defTabSz="914400" latinLnBrk="1">
              <a:spcBef>
                <a:spcPts val="600"/>
              </a:spcBef>
              <a:buFontTx/>
              <a:buChar char="-"/>
              <a:defRPr/>
            </a:pPr>
            <a:r>
              <a:rPr lang="ko-KR" altLang="en-US" sz="1200" dirty="0">
                <a:solidFill>
                  <a:sysClr val="windowText" lastClr="000000"/>
                </a:solidFill>
                <a:latin typeface="맑은 고딕" panose="020B0503020000020004" pitchFamily="50" charset="-127"/>
                <a:sym typeface="Wingdings" panose="05000000000000000000" pitchFamily="2" charset="2"/>
              </a:rPr>
              <a:t>반복할 명령어와 반복하지 않을 명령어를 들여쓰기로 구분</a:t>
            </a:r>
            <a:endParaRPr lang="en-US" altLang="ko-KR" sz="1200" dirty="0">
              <a:solidFill>
                <a:sysClr val="windowText" lastClr="000000"/>
              </a:solidFill>
              <a:latin typeface="맑은 고딕" panose="020B0503020000020004" pitchFamily="50" charset="-127"/>
              <a:sym typeface="Wingdings" panose="05000000000000000000" pitchFamily="2" charset="2"/>
            </a:endParaRPr>
          </a:p>
          <a:p>
            <a:pPr marL="1306513" lvl="4" indent="-171450" algn="just" defTabSz="914400" latinLnBrk="1">
              <a:spcBef>
                <a:spcPts val="600"/>
              </a:spcBef>
              <a:buFontTx/>
              <a:buChar char="-"/>
              <a:defRPr/>
            </a:pPr>
            <a:r>
              <a:rPr lang="ko-KR" altLang="en-US" sz="1200" dirty="0">
                <a:solidFill>
                  <a:sysClr val="windowText" lastClr="000000"/>
                </a:solidFill>
                <a:latin typeface="맑은 고딕" panose="020B0503020000020004" pitchFamily="50" charset="-127"/>
                <a:sym typeface="Wingdings" panose="05000000000000000000" pitchFamily="2" charset="2"/>
              </a:rPr>
              <a:t>조건식</a:t>
            </a:r>
            <a:r>
              <a:rPr lang="en-US" altLang="ko-KR" sz="1200" dirty="0">
                <a:solidFill>
                  <a:sysClr val="windowText" lastClr="000000"/>
                </a:solidFill>
                <a:latin typeface="맑은 고딕" panose="020B0503020000020004" pitchFamily="50" charset="-127"/>
                <a:sym typeface="Wingdings" panose="05000000000000000000" pitchFamily="2" charset="2"/>
              </a:rPr>
              <a:t> </a:t>
            </a:r>
            <a:r>
              <a:rPr lang="ko-KR" altLang="en-US" sz="1200" dirty="0">
                <a:solidFill>
                  <a:sysClr val="windowText" lastClr="000000"/>
                </a:solidFill>
                <a:latin typeface="맑은 고딕" panose="020B0503020000020004" pitchFamily="50" charset="-127"/>
                <a:sym typeface="Wingdings" panose="05000000000000000000" pitchFamily="2" charset="2"/>
              </a:rPr>
              <a:t>오류 </a:t>
            </a:r>
            <a:r>
              <a:rPr lang="en-US" altLang="ko-KR" sz="1200" dirty="0">
                <a:solidFill>
                  <a:sysClr val="windowText" lastClr="000000"/>
                </a:solidFill>
                <a:latin typeface="맑은 고딕" panose="020B0503020000020004" pitchFamily="50" charset="-127"/>
                <a:sym typeface="Wingdings" panose="05000000000000000000" pitchFamily="2" charset="2"/>
              </a:rPr>
              <a:t>-&gt; </a:t>
            </a:r>
            <a:r>
              <a:rPr lang="ko-KR" altLang="en-US" sz="1200" dirty="0">
                <a:solidFill>
                  <a:sysClr val="windowText" lastClr="000000"/>
                </a:solidFill>
                <a:latin typeface="맑은 고딕" panose="020B0503020000020004" pitchFamily="50" charset="-127"/>
                <a:sym typeface="Wingdings" panose="05000000000000000000" pitchFamily="2" charset="2"/>
              </a:rPr>
              <a:t>무한루프</a:t>
            </a:r>
            <a:endParaRPr lang="ko-KR" altLang="en-US" sz="1200" dirty="0">
              <a:solidFill>
                <a:sysClr val="windowText" lastClr="000000"/>
              </a:solidFill>
              <a:latin typeface="맑은 고딕" panose="020B0503020000020004" pitchFamily="50" charset="-127"/>
            </a:endParaRPr>
          </a:p>
          <a:p>
            <a:pPr>
              <a:lnSpc>
                <a:spcPct val="120000"/>
              </a:lnSpc>
            </a:pPr>
            <a:endParaRPr lang="ko-KR" altLang="en-US" sz="12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577E8B2-437D-9D23-A9BE-D2137D56111F}"/>
              </a:ext>
            </a:extLst>
          </p:cNvPr>
          <p:cNvSpPr txBox="1"/>
          <p:nvPr/>
        </p:nvSpPr>
        <p:spPr>
          <a:xfrm>
            <a:off x="216000" y="7836870"/>
            <a:ext cx="6480000" cy="830997"/>
          </a:xfrm>
          <a:prstGeom prst="rect">
            <a:avLst/>
          </a:prstGeom>
          <a:solidFill>
            <a:srgbClr val="FFC000">
              <a:lumMod val="20000"/>
              <a:lumOff val="80000"/>
            </a:srgbClr>
          </a:solidFill>
        </p:spPr>
        <p:txBody>
          <a:bodyPr wrap="square">
            <a:spAutoFit/>
          </a:bodyPr>
          <a:lstStyle/>
          <a:p>
            <a:r>
              <a:rPr lang="ko-KR" altLang="en-US" sz="1200" dirty="0">
                <a:solidFill>
                  <a:srgbClr val="7030A0"/>
                </a:solidFill>
                <a:latin typeface="맑은 고딕" panose="020B0503020000020004" pitchFamily="50" charset="-127"/>
              </a:rPr>
              <a:t>무한 루프</a:t>
            </a:r>
            <a:r>
              <a:rPr lang="en-US" altLang="ko-KR" sz="1200" dirty="0">
                <a:solidFill>
                  <a:srgbClr val="7030A0"/>
                </a:solidFill>
                <a:latin typeface="맑은 고딕" panose="020B0503020000020004" pitchFamily="50" charset="-127"/>
              </a:rPr>
              <a:t> </a:t>
            </a:r>
          </a:p>
          <a:p>
            <a:r>
              <a:rPr lang="ko-KR" altLang="en-US" sz="1200" dirty="0">
                <a:solidFill>
                  <a:schemeClr val="accent1">
                    <a:lumMod val="75000"/>
                  </a:schemeClr>
                </a:solidFill>
                <a:latin typeface="맑은 고딕" panose="020B0503020000020004" pitchFamily="50" charset="-127"/>
              </a:rPr>
              <a:t>반복 처리 조건이 충족되지 않아 작업이 무한히 반복되는 구조로</a:t>
            </a:r>
            <a:r>
              <a:rPr lang="en-US" altLang="ko-KR" sz="1200" dirty="0">
                <a:solidFill>
                  <a:schemeClr val="accent1">
                    <a:lumMod val="75000"/>
                  </a:schemeClr>
                </a:solidFill>
                <a:latin typeface="맑은 고딕" panose="020B0503020000020004" pitchFamily="50" charset="-127"/>
              </a:rPr>
              <a:t>, </a:t>
            </a:r>
            <a:r>
              <a:rPr lang="ko-KR" altLang="en-US" sz="1200" dirty="0">
                <a:solidFill>
                  <a:schemeClr val="accent1">
                    <a:lumMod val="75000"/>
                  </a:schemeClr>
                </a:solidFill>
                <a:latin typeface="맑은 고딕" panose="020B0503020000020004" pitchFamily="50" charset="-127"/>
              </a:rPr>
              <a:t>프로그램을 강제로 종료하지 않으면 무한히 실행된다</a:t>
            </a:r>
            <a:r>
              <a:rPr lang="en-US" altLang="ko-KR" sz="1200" dirty="0">
                <a:solidFill>
                  <a:schemeClr val="accent1">
                    <a:lumMod val="75000"/>
                  </a:schemeClr>
                </a:solidFill>
                <a:latin typeface="맑은 고딕" panose="020B0503020000020004" pitchFamily="50" charset="-127"/>
              </a:rPr>
              <a:t>.</a:t>
            </a:r>
          </a:p>
          <a:p>
            <a:r>
              <a:rPr lang="en-US" altLang="ko-KR" sz="1200" dirty="0">
                <a:solidFill>
                  <a:schemeClr val="accent1">
                    <a:lumMod val="75000"/>
                  </a:schemeClr>
                </a:solidFill>
                <a:latin typeface="맑은 고딕" panose="020B0503020000020004" pitchFamily="50" charset="-127"/>
              </a:rPr>
              <a:t>(</a:t>
            </a:r>
            <a:r>
              <a:rPr lang="ko-KR" altLang="en-US" sz="1200" dirty="0">
                <a:solidFill>
                  <a:schemeClr val="accent1">
                    <a:lumMod val="75000"/>
                  </a:schemeClr>
                </a:solidFill>
                <a:latin typeface="맑은 고딕" panose="020B0503020000020004" pitchFamily="50" charset="-127"/>
              </a:rPr>
              <a:t>예</a:t>
            </a:r>
            <a:r>
              <a:rPr lang="en-US" altLang="ko-KR" sz="1200" dirty="0">
                <a:solidFill>
                  <a:schemeClr val="accent1">
                    <a:lumMod val="75000"/>
                  </a:schemeClr>
                </a:solidFill>
                <a:latin typeface="맑은 고딕" panose="020B0503020000020004" pitchFamily="50" charset="-127"/>
              </a:rPr>
              <a:t>) while True: </a:t>
            </a:r>
            <a:r>
              <a:rPr lang="ko-KR" altLang="en-US" sz="1200" dirty="0">
                <a:solidFill>
                  <a:schemeClr val="accent1">
                    <a:lumMod val="75000"/>
                  </a:schemeClr>
                </a:solidFill>
                <a:latin typeface="맑은 고딕" panose="020B0503020000020004" pitchFamily="50" charset="-127"/>
              </a:rPr>
              <a:t>→ 반복문이 무한히 실행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CAB4266B-1969-92A7-40A6-6CF4B03280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000" y="2635822"/>
            <a:ext cx="6586399" cy="3095277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CD8C2694-2B27-0EB0-5B01-4832DB7DA7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000" y="5868735"/>
            <a:ext cx="6516000" cy="1824712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427681A-BB1C-54A6-873A-A9DBCC4AB375}"/>
              </a:ext>
            </a:extLst>
          </p:cNvPr>
          <p:cNvSpPr txBox="1"/>
          <p:nvPr/>
        </p:nvSpPr>
        <p:spPr>
          <a:xfrm>
            <a:off x="214098" y="8817832"/>
            <a:ext cx="6480000" cy="1015663"/>
          </a:xfrm>
          <a:prstGeom prst="rect">
            <a:avLst/>
          </a:prstGeom>
          <a:solidFill>
            <a:srgbClr val="FFC000">
              <a:lumMod val="20000"/>
              <a:lumOff val="80000"/>
            </a:srgbClr>
          </a:solidFill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rgbClr val="7030A0"/>
                </a:solidFill>
                <a:latin typeface="맑은 고딕" panose="020B0503020000020004" pitchFamily="50" charset="-127"/>
              </a:rPr>
              <a:t>break</a:t>
            </a:r>
            <a:r>
              <a:rPr lang="ko-KR" altLang="en-US" sz="1200" dirty="0">
                <a:solidFill>
                  <a:srgbClr val="7030A0"/>
                </a:solidFill>
                <a:latin typeface="맑은 고딕" panose="020B0503020000020004" pitchFamily="50" charset="-127"/>
              </a:rPr>
              <a:t>문</a:t>
            </a:r>
            <a:r>
              <a:rPr lang="en-US" altLang="ko-KR" sz="1200" dirty="0">
                <a:solidFill>
                  <a:srgbClr val="7030A0"/>
                </a:solidFill>
                <a:latin typeface="맑은 고딕" panose="020B0503020000020004" pitchFamily="50" charset="-127"/>
              </a:rPr>
              <a:t> </a:t>
            </a:r>
          </a:p>
          <a:p>
            <a:r>
              <a:rPr lang="ko-KR" altLang="en-US" sz="1200" dirty="0">
                <a:solidFill>
                  <a:schemeClr val="accent1">
                    <a:lumMod val="75000"/>
                  </a:schemeClr>
                </a:solidFill>
                <a:latin typeface="맑은 고딕" panose="020B0503020000020004" pitchFamily="50" charset="-127"/>
              </a:rPr>
              <a:t>반복문의 실행을 멈추는 명령어</a:t>
            </a:r>
            <a:r>
              <a:rPr lang="en-US" altLang="ko-KR" sz="1200" dirty="0">
                <a:solidFill>
                  <a:schemeClr val="accent1">
                    <a:lumMod val="75000"/>
                  </a:schemeClr>
                </a:solidFill>
                <a:latin typeface="맑은 고딕" panose="020B0503020000020004" pitchFamily="50" charset="-127"/>
              </a:rPr>
              <a:t>. </a:t>
            </a:r>
            <a:r>
              <a:rPr lang="ko-KR" altLang="en-US" sz="1200" dirty="0">
                <a:solidFill>
                  <a:schemeClr val="accent1">
                    <a:lumMod val="75000"/>
                  </a:schemeClr>
                </a:solidFill>
                <a:latin typeface="맑은 고딕" panose="020B0503020000020004" pitchFamily="50" charset="-127"/>
              </a:rPr>
              <a:t>가장 가까운 </a:t>
            </a:r>
            <a:r>
              <a:rPr lang="ko-KR" altLang="en-US" sz="1200" dirty="0" err="1">
                <a:solidFill>
                  <a:schemeClr val="accent1">
                    <a:lumMod val="75000"/>
                  </a:schemeClr>
                </a:solidFill>
                <a:latin typeface="맑은 고딕" panose="020B0503020000020004" pitchFamily="50" charset="-127"/>
              </a:rPr>
              <a:t>반복문</a:t>
            </a:r>
            <a:r>
              <a:rPr lang="ko-KR" altLang="en-US" sz="1200" dirty="0">
                <a:solidFill>
                  <a:schemeClr val="accent1">
                    <a:lumMod val="75000"/>
                  </a:schemeClr>
                </a:solidFill>
                <a:latin typeface="맑은 고딕" panose="020B0503020000020004" pitchFamily="50" charset="-127"/>
              </a:rPr>
              <a:t> 즉시 종료</a:t>
            </a:r>
            <a:r>
              <a:rPr lang="en-US" altLang="ko-KR" sz="1200" dirty="0">
                <a:solidFill>
                  <a:schemeClr val="accent1">
                    <a:lumMod val="75000"/>
                  </a:schemeClr>
                </a:solidFill>
                <a:latin typeface="맑은 고딕" panose="020B0503020000020004" pitchFamily="50" charset="-127"/>
              </a:rPr>
              <a:t>. </a:t>
            </a:r>
          </a:p>
          <a:p>
            <a:r>
              <a:rPr lang="en-US" altLang="ko-KR" sz="1200" dirty="0">
                <a:solidFill>
                  <a:srgbClr val="7030A0"/>
                </a:solidFill>
                <a:latin typeface="맑은 고딕" panose="020B0503020000020004" pitchFamily="50" charset="-127"/>
              </a:rPr>
              <a:t>continue</a:t>
            </a:r>
            <a:r>
              <a:rPr lang="ko-KR" altLang="en-US" sz="1200" dirty="0">
                <a:solidFill>
                  <a:srgbClr val="7030A0"/>
                </a:solidFill>
                <a:latin typeface="맑은 고딕" panose="020B0503020000020004" pitchFamily="50" charset="-127"/>
              </a:rPr>
              <a:t>문</a:t>
            </a:r>
            <a:r>
              <a:rPr lang="en-US" altLang="ko-KR" sz="1200" dirty="0">
                <a:solidFill>
                  <a:srgbClr val="7030A0"/>
                </a:solidFill>
                <a:latin typeface="맑은 고딕" panose="020B0503020000020004" pitchFamily="50" charset="-127"/>
              </a:rPr>
              <a:t> </a:t>
            </a:r>
          </a:p>
          <a:p>
            <a:r>
              <a:rPr lang="ko-KR" altLang="en-US" sz="1200" dirty="0">
                <a:solidFill>
                  <a:schemeClr val="accent1">
                    <a:lumMod val="75000"/>
                  </a:schemeClr>
                </a:solidFill>
                <a:latin typeface="맑은 고딕" panose="020B0503020000020004" pitchFamily="50" charset="-127"/>
              </a:rPr>
              <a:t>반복문의 특정 조건에서 실행을 건너뛰는 명령어</a:t>
            </a:r>
            <a:r>
              <a:rPr lang="en-US" altLang="ko-KR" sz="1200" dirty="0">
                <a:solidFill>
                  <a:schemeClr val="accent1">
                    <a:lumMod val="75000"/>
                  </a:schemeClr>
                </a:solidFill>
                <a:latin typeface="맑은 고딕" panose="020B0503020000020004" pitchFamily="50" charset="-127"/>
              </a:rPr>
              <a:t>. </a:t>
            </a:r>
            <a:r>
              <a:rPr lang="ko-KR" altLang="en-US" sz="1200" dirty="0">
                <a:solidFill>
                  <a:schemeClr val="accent1">
                    <a:lumMod val="75000"/>
                  </a:schemeClr>
                </a:solidFill>
                <a:latin typeface="맑은 고딕" panose="020B0503020000020004" pitchFamily="50" charset="-127"/>
              </a:rPr>
              <a:t>다음 숫자나 변수를 대입하여 다음 반복 처리 실행</a:t>
            </a:r>
            <a:r>
              <a:rPr lang="en-US" altLang="ko-KR" sz="1200" dirty="0">
                <a:solidFill>
                  <a:schemeClr val="accent1">
                    <a:lumMod val="75000"/>
                  </a:schemeClr>
                </a:solidFill>
                <a:latin typeface="맑은 고딕" panose="020B0503020000020004" pitchFamily="50" charset="-127"/>
              </a:rPr>
              <a:t>.</a:t>
            </a:r>
            <a:endParaRPr lang="en-US" altLang="ko-KR" sz="1200" dirty="0">
              <a:solidFill>
                <a:srgbClr val="7030A0"/>
              </a:solidFill>
              <a:latin typeface="맑은 고딕" panose="020B0503020000020004" pitchFamily="50" charset="-127"/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D814BD8B-720C-BE9A-6D85-0C0AC3165346}"/>
              </a:ext>
            </a:extLst>
          </p:cNvPr>
          <p:cNvSpPr/>
          <p:nvPr/>
        </p:nvSpPr>
        <p:spPr>
          <a:xfrm>
            <a:off x="189000" y="225926"/>
            <a:ext cx="2140206" cy="392259"/>
          </a:xfrm>
          <a:prstGeom prst="rect">
            <a:avLst/>
          </a:prstGeom>
          <a:solidFill>
            <a:schemeClr val="accent1">
              <a:lumMod val="50000"/>
            </a:schemeClr>
          </a:solidFill>
          <a:ln w="63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1. </a:t>
            </a:r>
            <a:r>
              <a:rPr lang="ko-KR" altLang="en-US" sz="1400" b="1" dirty="0">
                <a:solidFill>
                  <a:schemeClr val="bg1"/>
                </a:solidFill>
              </a:rPr>
              <a:t>제어구조</a:t>
            </a:r>
          </a:p>
        </p:txBody>
      </p: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479B5F04-47CC-79EF-102E-F18E7BE124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17F5C-E498-46DC-914F-6F75556D3BF8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557063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D643EB-13B6-38E1-0999-566F33FD81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9DBB0546-AEF9-84CD-06F8-6EF0ACFA36C2}"/>
              </a:ext>
            </a:extLst>
          </p:cNvPr>
          <p:cNvSpPr/>
          <p:nvPr/>
        </p:nvSpPr>
        <p:spPr>
          <a:xfrm>
            <a:off x="2346018" y="225926"/>
            <a:ext cx="2140206" cy="392259"/>
          </a:xfrm>
          <a:prstGeom prst="rect">
            <a:avLst/>
          </a:prstGeom>
          <a:noFill/>
          <a:ln w="63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>
                <a:solidFill>
                  <a:schemeClr val="tx1"/>
                </a:solidFill>
              </a:rPr>
              <a:t>교과서 예제</a:t>
            </a:r>
          </a:p>
        </p:txBody>
      </p:sp>
      <p:sp>
        <p:nvSpPr>
          <p:cNvPr id="3" name="내용 개체 틀 4">
            <a:extLst>
              <a:ext uri="{FF2B5EF4-FFF2-40B4-BE49-F238E27FC236}">
                <a16:creationId xmlns:a16="http://schemas.microsoft.com/office/drawing/2014/main" id="{F39F5E63-6469-434B-3F02-61B36F207A3F}"/>
              </a:ext>
            </a:extLst>
          </p:cNvPr>
          <p:cNvSpPr txBox="1">
            <a:spLocks/>
          </p:cNvSpPr>
          <p:nvPr/>
        </p:nvSpPr>
        <p:spPr>
          <a:xfrm>
            <a:off x="154739" y="836994"/>
            <a:ext cx="6490760" cy="36190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557227" rtl="0" eaLnBrk="1" latinLnBrk="1" hangingPunct="1">
              <a:lnSpc>
                <a:spcPct val="90000"/>
              </a:lnSpc>
              <a:spcBef>
                <a:spcPts val="609"/>
              </a:spcBef>
              <a:buFont typeface="Arial" panose="020B0604020202020204" pitchFamily="34" charset="0"/>
              <a:buNone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78613" indent="0" algn="ctr" defTabSz="557227" rtl="0" eaLnBrk="1" latinLnBrk="1" hangingPunct="1">
              <a:lnSpc>
                <a:spcPct val="90000"/>
              </a:lnSpc>
              <a:spcBef>
                <a:spcPts val="305"/>
              </a:spcBef>
              <a:buFont typeface="Arial" panose="020B0604020202020204" pitchFamily="34" charset="0"/>
              <a:buNone/>
              <a:defRPr sz="121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7227" indent="0" algn="ctr" defTabSz="557227" rtl="0" eaLnBrk="1" latinLnBrk="1" hangingPunct="1">
              <a:lnSpc>
                <a:spcPct val="90000"/>
              </a:lnSpc>
              <a:spcBef>
                <a:spcPts val="305"/>
              </a:spcBef>
              <a:buFont typeface="Arial" panose="020B0604020202020204" pitchFamily="34" charset="0"/>
              <a:buNone/>
              <a:defRPr sz="109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35840" indent="0" algn="ctr" defTabSz="557227" rtl="0" eaLnBrk="1" latinLnBrk="1" hangingPunct="1">
              <a:lnSpc>
                <a:spcPct val="90000"/>
              </a:lnSpc>
              <a:spcBef>
                <a:spcPts val="305"/>
              </a:spcBef>
              <a:buFont typeface="Arial" panose="020B0604020202020204" pitchFamily="34" charset="0"/>
              <a:buNone/>
              <a:defRPr sz="9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14453" indent="0" algn="ctr" defTabSz="557227" rtl="0" eaLnBrk="1" latinLnBrk="1" hangingPunct="1">
              <a:lnSpc>
                <a:spcPct val="90000"/>
              </a:lnSpc>
              <a:spcBef>
                <a:spcPts val="305"/>
              </a:spcBef>
              <a:buFont typeface="Arial" panose="020B0604020202020204" pitchFamily="34" charset="0"/>
              <a:buNone/>
              <a:defRPr sz="9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93066" indent="0" algn="ctr" defTabSz="557227" rtl="0" eaLnBrk="1" latinLnBrk="1" hangingPunct="1">
              <a:lnSpc>
                <a:spcPct val="90000"/>
              </a:lnSpc>
              <a:spcBef>
                <a:spcPts val="305"/>
              </a:spcBef>
              <a:buFont typeface="Arial" panose="020B0604020202020204" pitchFamily="34" charset="0"/>
              <a:buNone/>
              <a:defRPr sz="9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680" indent="0" algn="ctr" defTabSz="557227" rtl="0" eaLnBrk="1" latinLnBrk="1" hangingPunct="1">
              <a:lnSpc>
                <a:spcPct val="90000"/>
              </a:lnSpc>
              <a:spcBef>
                <a:spcPts val="305"/>
              </a:spcBef>
              <a:buFont typeface="Arial" panose="020B0604020202020204" pitchFamily="34" charset="0"/>
              <a:buNone/>
              <a:defRPr sz="9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50293" indent="0" algn="ctr" defTabSz="557227" rtl="0" eaLnBrk="1" latinLnBrk="1" hangingPunct="1">
              <a:lnSpc>
                <a:spcPct val="90000"/>
              </a:lnSpc>
              <a:spcBef>
                <a:spcPts val="305"/>
              </a:spcBef>
              <a:buFont typeface="Arial" panose="020B0604020202020204" pitchFamily="34" charset="0"/>
              <a:buNone/>
              <a:defRPr sz="9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28906" indent="0" algn="ctr" defTabSz="557227" rtl="0" eaLnBrk="1" latinLnBrk="1" hangingPunct="1">
              <a:lnSpc>
                <a:spcPct val="90000"/>
              </a:lnSpc>
              <a:spcBef>
                <a:spcPts val="305"/>
              </a:spcBef>
              <a:buFont typeface="Arial" panose="020B0604020202020204" pitchFamily="34" charset="0"/>
              <a:buNone/>
              <a:defRPr sz="9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defTabSz="9144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US" altLang="ko-KR" sz="1200" dirty="0">
                <a:solidFill>
                  <a:srgbClr val="7030A0"/>
                </a:solidFill>
              </a:rPr>
              <a:t>A</a:t>
            </a:r>
            <a:r>
              <a:rPr lang="ko-KR" altLang="en-US" sz="1200" dirty="0">
                <a:solidFill>
                  <a:srgbClr val="7030A0"/>
                </a:solidFill>
              </a:rPr>
              <a:t>학급 학생들이 지각한 횟수를 기록한 </a:t>
            </a:r>
            <a:r>
              <a:rPr lang="ko-KR" altLang="en-US" sz="1200" dirty="0" err="1">
                <a:solidFill>
                  <a:srgbClr val="7030A0"/>
                </a:solidFill>
              </a:rPr>
              <a:t>출결표</a:t>
            </a:r>
            <a:r>
              <a:rPr lang="ko-KR" altLang="en-US" sz="1200" dirty="0">
                <a:solidFill>
                  <a:srgbClr val="7030A0"/>
                </a:solidFill>
              </a:rPr>
              <a:t> 데이터를 활용하여 담임 선생님의 요구 사항을 만족시키는 프로그램을 작성해 보자</a:t>
            </a:r>
            <a:r>
              <a:rPr lang="en-US" altLang="ko-KR" sz="1200" dirty="0">
                <a:solidFill>
                  <a:srgbClr val="7030A0"/>
                </a:solidFill>
              </a:rPr>
              <a:t>.</a:t>
            </a:r>
            <a:endParaRPr lang="en-US" altLang="ko-KR" sz="1200" dirty="0"/>
          </a:p>
          <a:p>
            <a:pPr lvl="1">
              <a:spcBef>
                <a:spcPts val="0"/>
              </a:spcBef>
              <a:spcAft>
                <a:spcPts val="600"/>
              </a:spcAft>
              <a:defRPr/>
            </a:pPr>
            <a:endParaRPr lang="en-US" altLang="ko-KR" sz="1200" dirty="0"/>
          </a:p>
          <a:p>
            <a:pPr lvl="1">
              <a:spcBef>
                <a:spcPts val="0"/>
              </a:spcBef>
              <a:spcAft>
                <a:spcPts val="600"/>
              </a:spcAft>
              <a:defRPr/>
            </a:pPr>
            <a:endParaRPr lang="en-US" altLang="ko-KR" sz="1200" dirty="0"/>
          </a:p>
          <a:p>
            <a:pPr lvl="1">
              <a:spcBef>
                <a:spcPts val="0"/>
              </a:spcBef>
              <a:spcAft>
                <a:spcPts val="600"/>
              </a:spcAft>
              <a:defRPr/>
            </a:pPr>
            <a:endParaRPr lang="en-US" altLang="ko-KR" sz="1200" dirty="0"/>
          </a:p>
          <a:p>
            <a:pPr lvl="1">
              <a:spcBef>
                <a:spcPts val="0"/>
              </a:spcBef>
              <a:spcAft>
                <a:spcPts val="600"/>
              </a:spcAft>
              <a:defRPr/>
            </a:pPr>
            <a:endParaRPr lang="en-US" altLang="ko-KR" sz="1200" dirty="0"/>
          </a:p>
          <a:p>
            <a:pPr lvl="1">
              <a:spcBef>
                <a:spcPts val="0"/>
              </a:spcBef>
              <a:spcAft>
                <a:spcPts val="600"/>
              </a:spcAft>
              <a:defRPr/>
            </a:pPr>
            <a:endParaRPr lang="en-US" altLang="ko-KR" sz="1200" dirty="0"/>
          </a:p>
          <a:p>
            <a:pPr lvl="1">
              <a:spcBef>
                <a:spcPts val="0"/>
              </a:spcBef>
              <a:spcAft>
                <a:spcPts val="600"/>
              </a:spcAft>
              <a:defRPr/>
            </a:pPr>
            <a:endParaRPr lang="en-US" altLang="ko-KR" sz="1200" dirty="0"/>
          </a:p>
          <a:p>
            <a:pPr lvl="1">
              <a:spcBef>
                <a:spcPts val="0"/>
              </a:spcBef>
              <a:spcAft>
                <a:spcPts val="600"/>
              </a:spcAft>
              <a:defRPr/>
            </a:pPr>
            <a:endParaRPr lang="ko-KR" altLang="en-US" sz="1200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7B398AA7-A23A-E299-CD8D-41DEB48E390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4031" b="46312"/>
          <a:stretch>
            <a:fillRect/>
          </a:stretch>
        </p:blipFill>
        <p:spPr>
          <a:xfrm>
            <a:off x="304910" y="1410892"/>
            <a:ext cx="6340589" cy="865078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6ACADFA9-C275-FBFC-0E1D-087C43C478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910" y="2463602"/>
            <a:ext cx="6340588" cy="427834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032CCD2-4522-71D0-1865-C45CE8BF90F8}"/>
              </a:ext>
            </a:extLst>
          </p:cNvPr>
          <p:cNvSpPr txBox="1"/>
          <p:nvPr/>
        </p:nvSpPr>
        <p:spPr>
          <a:xfrm>
            <a:off x="4352519" y="2524986"/>
            <a:ext cx="229297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10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가장 지각을 하지 않은 학생 이름</a:t>
            </a:r>
            <a:endParaRPr lang="ko-KR" altLang="en-US" sz="11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FFC0798-59EE-C621-AF85-7E1C8664A1D7}"/>
              </a:ext>
            </a:extLst>
          </p:cNvPr>
          <p:cNvSpPr txBox="1"/>
          <p:nvPr/>
        </p:nvSpPr>
        <p:spPr>
          <a:xfrm>
            <a:off x="1122275" y="2524986"/>
            <a:ext cx="221335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10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지각을 </a:t>
            </a:r>
            <a:r>
              <a:rPr lang="en-US" altLang="ko-KR" sz="110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5</a:t>
            </a:r>
            <a:r>
              <a:rPr lang="ko-KR" altLang="en-US" sz="110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번 초과로 한 학생 명단</a:t>
            </a:r>
            <a:endParaRPr lang="ko-KR" altLang="en-US" sz="11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EEF5707A-ECFD-A124-DF84-EAAA023E6C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910" y="3580114"/>
            <a:ext cx="6225564" cy="2125230"/>
          </a:xfrm>
          <a:prstGeom prst="rect">
            <a:avLst/>
          </a:prstGeom>
        </p:spPr>
      </p:pic>
      <p:sp>
        <p:nvSpPr>
          <p:cNvPr id="16" name="내용 개체 틀 4">
            <a:extLst>
              <a:ext uri="{FF2B5EF4-FFF2-40B4-BE49-F238E27FC236}">
                <a16:creationId xmlns:a16="http://schemas.microsoft.com/office/drawing/2014/main" id="{0E31E92B-A77B-959C-3B01-1CFF4CCB7062}"/>
              </a:ext>
            </a:extLst>
          </p:cNvPr>
          <p:cNvSpPr txBox="1">
            <a:spLocks/>
          </p:cNvSpPr>
          <p:nvPr/>
        </p:nvSpPr>
        <p:spPr>
          <a:xfrm>
            <a:off x="212500" y="3268530"/>
            <a:ext cx="6490761" cy="58004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557227" rtl="0" eaLnBrk="1" latinLnBrk="1" hangingPunct="1">
              <a:lnSpc>
                <a:spcPct val="90000"/>
              </a:lnSpc>
              <a:spcBef>
                <a:spcPts val="609"/>
              </a:spcBef>
              <a:buFont typeface="Arial" panose="020B0604020202020204" pitchFamily="34" charset="0"/>
              <a:buNone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78613" indent="0" algn="ctr" defTabSz="557227" rtl="0" eaLnBrk="1" latinLnBrk="1" hangingPunct="1">
              <a:lnSpc>
                <a:spcPct val="90000"/>
              </a:lnSpc>
              <a:spcBef>
                <a:spcPts val="305"/>
              </a:spcBef>
              <a:buFont typeface="Arial" panose="020B0604020202020204" pitchFamily="34" charset="0"/>
              <a:buNone/>
              <a:defRPr sz="121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7227" indent="0" algn="ctr" defTabSz="557227" rtl="0" eaLnBrk="1" latinLnBrk="1" hangingPunct="1">
              <a:lnSpc>
                <a:spcPct val="90000"/>
              </a:lnSpc>
              <a:spcBef>
                <a:spcPts val="305"/>
              </a:spcBef>
              <a:buFont typeface="Arial" panose="020B0604020202020204" pitchFamily="34" charset="0"/>
              <a:buNone/>
              <a:defRPr sz="109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35840" indent="0" algn="ctr" defTabSz="557227" rtl="0" eaLnBrk="1" latinLnBrk="1" hangingPunct="1">
              <a:lnSpc>
                <a:spcPct val="90000"/>
              </a:lnSpc>
              <a:spcBef>
                <a:spcPts val="305"/>
              </a:spcBef>
              <a:buFont typeface="Arial" panose="020B0604020202020204" pitchFamily="34" charset="0"/>
              <a:buNone/>
              <a:defRPr sz="9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14453" indent="0" algn="ctr" defTabSz="557227" rtl="0" eaLnBrk="1" latinLnBrk="1" hangingPunct="1">
              <a:lnSpc>
                <a:spcPct val="90000"/>
              </a:lnSpc>
              <a:spcBef>
                <a:spcPts val="305"/>
              </a:spcBef>
              <a:buFont typeface="Arial" panose="020B0604020202020204" pitchFamily="34" charset="0"/>
              <a:buNone/>
              <a:defRPr sz="9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93066" indent="0" algn="ctr" defTabSz="557227" rtl="0" eaLnBrk="1" latinLnBrk="1" hangingPunct="1">
              <a:lnSpc>
                <a:spcPct val="90000"/>
              </a:lnSpc>
              <a:spcBef>
                <a:spcPts val="305"/>
              </a:spcBef>
              <a:buFont typeface="Arial" panose="020B0604020202020204" pitchFamily="34" charset="0"/>
              <a:buNone/>
              <a:defRPr sz="9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680" indent="0" algn="ctr" defTabSz="557227" rtl="0" eaLnBrk="1" latinLnBrk="1" hangingPunct="1">
              <a:lnSpc>
                <a:spcPct val="90000"/>
              </a:lnSpc>
              <a:spcBef>
                <a:spcPts val="305"/>
              </a:spcBef>
              <a:buFont typeface="Arial" panose="020B0604020202020204" pitchFamily="34" charset="0"/>
              <a:buNone/>
              <a:defRPr sz="9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50293" indent="0" algn="ctr" defTabSz="557227" rtl="0" eaLnBrk="1" latinLnBrk="1" hangingPunct="1">
              <a:lnSpc>
                <a:spcPct val="90000"/>
              </a:lnSpc>
              <a:spcBef>
                <a:spcPts val="305"/>
              </a:spcBef>
              <a:buFont typeface="Arial" panose="020B0604020202020204" pitchFamily="34" charset="0"/>
              <a:buNone/>
              <a:defRPr sz="9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28906" indent="0" algn="ctr" defTabSz="557227" rtl="0" eaLnBrk="1" latinLnBrk="1" hangingPunct="1">
              <a:lnSpc>
                <a:spcPct val="90000"/>
              </a:lnSpc>
              <a:spcBef>
                <a:spcPts val="305"/>
              </a:spcBef>
              <a:buFont typeface="Arial" panose="020B0604020202020204" pitchFamily="34" charset="0"/>
              <a:buNone/>
              <a:defRPr sz="9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ko-KR" sz="1200" dirty="0"/>
              <a:t>for </a:t>
            </a:r>
            <a:r>
              <a:rPr lang="ko-KR" altLang="en-US" sz="1200" dirty="0"/>
              <a:t>문을 사용하여 담임 선생님의 첫 번째 요구 사항을 만족시키는 프로그램을 완성해 보자</a:t>
            </a:r>
            <a:r>
              <a:rPr lang="en-US" altLang="ko-KR" sz="1200" dirty="0"/>
              <a:t>.</a:t>
            </a:r>
          </a:p>
          <a:p>
            <a:pPr algn="l"/>
            <a:endParaRPr lang="en-US" altLang="ko-KR" sz="1200" dirty="0"/>
          </a:p>
          <a:p>
            <a:pPr algn="l"/>
            <a:endParaRPr lang="en-US" altLang="ko-KR" sz="1200" dirty="0"/>
          </a:p>
          <a:p>
            <a:pPr algn="l"/>
            <a:endParaRPr lang="en-US" altLang="ko-KR" sz="1200" dirty="0"/>
          </a:p>
          <a:p>
            <a:pPr algn="l"/>
            <a:endParaRPr lang="en-US" altLang="ko-KR" sz="1200" dirty="0"/>
          </a:p>
          <a:p>
            <a:pPr algn="l"/>
            <a:endParaRPr lang="en-US" altLang="ko-KR" sz="1200" dirty="0"/>
          </a:p>
          <a:p>
            <a:pPr algn="l"/>
            <a:endParaRPr lang="en-US" altLang="ko-KR" sz="1200" dirty="0"/>
          </a:p>
          <a:p>
            <a:pPr algn="l"/>
            <a:endParaRPr lang="en-US" altLang="ko-KR" sz="1200" dirty="0"/>
          </a:p>
          <a:p>
            <a:pPr algn="l"/>
            <a:endParaRPr lang="en-US" altLang="ko-KR" sz="1200" dirty="0"/>
          </a:p>
          <a:p>
            <a:pPr algn="l"/>
            <a:endParaRPr lang="en-US" altLang="ko-KR" sz="1200" dirty="0"/>
          </a:p>
          <a:p>
            <a:pPr algn="l"/>
            <a:endParaRPr lang="en-US" altLang="ko-KR" sz="1200" dirty="0"/>
          </a:p>
          <a:p>
            <a:pPr algn="l"/>
            <a:endParaRPr lang="en-US" altLang="ko-KR" sz="1200" dirty="0"/>
          </a:p>
          <a:p>
            <a:pPr algn="l"/>
            <a:r>
              <a:rPr lang="en-US" altLang="ko-KR" sz="1200" dirty="0"/>
              <a:t>while </a:t>
            </a:r>
            <a:r>
              <a:rPr lang="ko-KR" altLang="en-US" sz="1200" dirty="0"/>
              <a:t>문을 사용하여 담임 선생님의 두 번째 요구 사항을 만족시키는 프로그램을 완성해 보자</a:t>
            </a:r>
            <a:r>
              <a:rPr lang="en-US" altLang="ko-KR" sz="1200" dirty="0"/>
              <a:t>.</a:t>
            </a:r>
          </a:p>
          <a:p>
            <a:pPr algn="l"/>
            <a:endParaRPr lang="ko-KR" altLang="en-US" sz="1200" dirty="0"/>
          </a:p>
        </p:txBody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DDB490DB-A810-D149-8264-5233C09F15F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9000" y="6573084"/>
            <a:ext cx="6236005" cy="1922024"/>
          </a:xfrm>
          <a:prstGeom prst="rect">
            <a:avLst/>
          </a:prstGeom>
        </p:spPr>
      </p:pic>
      <p:sp>
        <p:nvSpPr>
          <p:cNvPr id="7" name="직사각형 6">
            <a:extLst>
              <a:ext uri="{FF2B5EF4-FFF2-40B4-BE49-F238E27FC236}">
                <a16:creationId xmlns:a16="http://schemas.microsoft.com/office/drawing/2014/main" id="{A72CFB78-9A2A-5AC9-0BDE-7129AF3F3636}"/>
              </a:ext>
            </a:extLst>
          </p:cNvPr>
          <p:cNvSpPr/>
          <p:nvPr/>
        </p:nvSpPr>
        <p:spPr>
          <a:xfrm>
            <a:off x="189000" y="225926"/>
            <a:ext cx="2140206" cy="392259"/>
          </a:xfrm>
          <a:prstGeom prst="rect">
            <a:avLst/>
          </a:prstGeom>
          <a:solidFill>
            <a:schemeClr val="accent1">
              <a:lumMod val="50000"/>
            </a:schemeClr>
          </a:solidFill>
          <a:ln w="63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1. </a:t>
            </a:r>
            <a:r>
              <a:rPr lang="ko-KR" altLang="en-US" sz="1400" b="1" dirty="0">
                <a:solidFill>
                  <a:schemeClr val="bg1"/>
                </a:solidFill>
              </a:rPr>
              <a:t>제어구조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B5FDE0FA-76DE-25D0-4712-F23968EAB1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17F5C-E498-46DC-914F-6F75556D3BF8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672224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테마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2560</TotalTime>
  <Words>5323</Words>
  <Application>Microsoft Office PowerPoint</Application>
  <PresentationFormat>A4 용지(210x297mm)</PresentationFormat>
  <Paragraphs>1155</Paragraphs>
  <Slides>48</Slides>
  <Notes>12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48</vt:i4>
      </vt:variant>
    </vt:vector>
  </HeadingPairs>
  <TitlesOfParts>
    <vt:vector size="56" baseType="lpstr">
      <vt:lpstr>HY헤드라인M</vt:lpstr>
      <vt:lpstr>나눔스퀘어 Bold</vt:lpstr>
      <vt:lpstr>맑은 고딕</vt:lpstr>
      <vt:lpstr>Aptos</vt:lpstr>
      <vt:lpstr>Aptos Display</vt:lpstr>
      <vt:lpstr>Arial</vt:lpstr>
      <vt:lpstr>Courier New</vt:lpstr>
      <vt:lpstr>Office 테마</vt:lpstr>
      <vt:lpstr>PowerPoint 프레젠테이션</vt:lpstr>
      <vt:lpstr>파이썬 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데이터 분석 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데이터 분석 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인공지능 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moonyoung lee</dc:creator>
  <cp:lastModifiedBy>moonyoung lee</cp:lastModifiedBy>
  <cp:revision>400</cp:revision>
  <cp:lastPrinted>2026-03-26T17:10:06Z</cp:lastPrinted>
  <dcterms:created xsi:type="dcterms:W3CDTF">2026-03-22T08:57:45Z</dcterms:created>
  <dcterms:modified xsi:type="dcterms:W3CDTF">2026-05-15T09:52:06Z</dcterms:modified>
</cp:coreProperties>
</file>